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90" r:id="rId2"/>
  </p:sldMasterIdLst>
  <p:notesMasterIdLst>
    <p:notesMasterId r:id="rId59"/>
  </p:notesMasterIdLst>
  <p:handoutMasterIdLst>
    <p:handoutMasterId r:id="rId60"/>
  </p:handoutMasterIdLst>
  <p:sldIdLst>
    <p:sldId id="1491" r:id="rId3"/>
    <p:sldId id="1543" r:id="rId4"/>
    <p:sldId id="1557" r:id="rId5"/>
    <p:sldId id="1569" r:id="rId6"/>
    <p:sldId id="1570" r:id="rId7"/>
    <p:sldId id="1571" r:id="rId8"/>
    <p:sldId id="1572" r:id="rId9"/>
    <p:sldId id="1564" r:id="rId10"/>
    <p:sldId id="1613" r:id="rId11"/>
    <p:sldId id="1614" r:id="rId12"/>
    <p:sldId id="1565" r:id="rId13"/>
    <p:sldId id="1574" r:id="rId14"/>
    <p:sldId id="1559" r:id="rId15"/>
    <p:sldId id="1575" r:id="rId16"/>
    <p:sldId id="1576" r:id="rId17"/>
    <p:sldId id="1577" r:id="rId18"/>
    <p:sldId id="1601" r:id="rId19"/>
    <p:sldId id="1578" r:id="rId20"/>
    <p:sldId id="1579" r:id="rId21"/>
    <p:sldId id="1580" r:id="rId22"/>
    <p:sldId id="1581" r:id="rId23"/>
    <p:sldId id="1582" r:id="rId24"/>
    <p:sldId id="1583" r:id="rId25"/>
    <p:sldId id="1584" r:id="rId26"/>
    <p:sldId id="1585" r:id="rId27"/>
    <p:sldId id="1586" r:id="rId28"/>
    <p:sldId id="1587" r:id="rId29"/>
    <p:sldId id="1588" r:id="rId30"/>
    <p:sldId id="1589" r:id="rId31"/>
    <p:sldId id="1590" r:id="rId32"/>
    <p:sldId id="1591" r:id="rId33"/>
    <p:sldId id="1592" r:id="rId34"/>
    <p:sldId id="1593" r:id="rId35"/>
    <p:sldId id="1594" r:id="rId36"/>
    <p:sldId id="1595" r:id="rId37"/>
    <p:sldId id="1596" r:id="rId38"/>
    <p:sldId id="1597" r:id="rId39"/>
    <p:sldId id="1598" r:id="rId40"/>
    <p:sldId id="1599" r:id="rId41"/>
    <p:sldId id="1600" r:id="rId42"/>
    <p:sldId id="1602" r:id="rId43"/>
    <p:sldId id="1603" r:id="rId44"/>
    <p:sldId id="1604" r:id="rId45"/>
    <p:sldId id="1605" r:id="rId46"/>
    <p:sldId id="1606" r:id="rId47"/>
    <p:sldId id="1607" r:id="rId48"/>
    <p:sldId id="1611" r:id="rId49"/>
    <p:sldId id="1612" r:id="rId50"/>
    <p:sldId id="1615" r:id="rId51"/>
    <p:sldId id="1616" r:id="rId52"/>
    <p:sldId id="1608" r:id="rId53"/>
    <p:sldId id="1609" r:id="rId54"/>
    <p:sldId id="1610" r:id="rId55"/>
    <p:sldId id="1617" r:id="rId56"/>
    <p:sldId id="1618" r:id="rId57"/>
    <p:sldId id="1469" r:id="rId58"/>
  </p:sldIdLst>
  <p:sldSz cx="12198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18"/>
    <a:srgbClr val="808080"/>
    <a:srgbClr val="DFDFF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1762" autoAdjust="0"/>
  </p:normalViewPr>
  <p:slideViewPr>
    <p:cSldViewPr snapToGrid="0">
      <p:cViewPr varScale="1">
        <p:scale>
          <a:sx n="61" d="100"/>
          <a:sy n="61" d="100"/>
        </p:scale>
        <p:origin x="728" y="56"/>
      </p:cViewPr>
      <p:guideLst>
        <p:guide orient="horz" pos="2160"/>
        <p:guide pos="38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261880-101D-4E07-A91B-5C427C4024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5D77F49-36BA-491B-B03B-DE268EE8C0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3619A2-7133-4DB1-99FE-160B365FABF8}" type="datetimeFigureOut">
              <a:rPr lang="en-IN" smtClean="0"/>
              <a:t>23-01-2023</a:t>
            </a:fld>
            <a:endParaRPr lang="en-IN"/>
          </a:p>
        </p:txBody>
      </p:sp>
      <p:sp>
        <p:nvSpPr>
          <p:cNvPr id="4" name="Footer Placeholder 3">
            <a:extLst>
              <a:ext uri="{FF2B5EF4-FFF2-40B4-BE49-F238E27FC236}">
                <a16:creationId xmlns:a16="http://schemas.microsoft.com/office/drawing/2014/main" id="{A55E6006-F7BE-4D01-B257-F50127096C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FC98E0B3-2D28-405D-9579-65B1F963F2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240443-1A4C-44B5-815F-1919D08FB39B}" type="slidenum">
              <a:rPr lang="en-IN" smtClean="0"/>
              <a:t>‹#›</a:t>
            </a:fld>
            <a:endParaRPr lang="en-IN"/>
          </a:p>
        </p:txBody>
      </p:sp>
    </p:spTree>
    <p:extLst>
      <p:ext uri="{BB962C8B-B14F-4D97-AF65-F5344CB8AC3E}">
        <p14:creationId xmlns:p14="http://schemas.microsoft.com/office/powerpoint/2010/main" val="435170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BE8D2-D608-4FE9-BCBA-0C699450160E}" type="datetimeFigureOut">
              <a:rPr lang="en-IN" smtClean="0"/>
              <a:pPr/>
              <a:t>23-01-2023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037D4-D064-42AD-BE54-14CAAD346FF0}" type="slidenum">
              <a:rPr lang="en-IN" smtClean="0"/>
              <a:pPr/>
              <a:t>‹#›</a:t>
            </a:fld>
            <a:endParaRPr lang="en-IN" dirty="0"/>
          </a:p>
        </p:txBody>
      </p:sp>
    </p:spTree>
    <p:extLst>
      <p:ext uri="{BB962C8B-B14F-4D97-AF65-F5344CB8AC3E}">
        <p14:creationId xmlns:p14="http://schemas.microsoft.com/office/powerpoint/2010/main" val="30460820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4F037D4-D064-42AD-BE54-14CAAD346FF0}" type="slidenum">
              <a:rPr lang="en-IN" smtClean="0"/>
              <a:pPr/>
              <a:t>7</a:t>
            </a:fld>
            <a:endParaRPr lang="en-IN" dirty="0"/>
          </a:p>
        </p:txBody>
      </p:sp>
    </p:spTree>
    <p:extLst>
      <p:ext uri="{BB962C8B-B14F-4D97-AF65-F5344CB8AC3E}">
        <p14:creationId xmlns:p14="http://schemas.microsoft.com/office/powerpoint/2010/main" val="257996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4F037D4-D064-42AD-BE54-14CAAD346FF0}" type="slidenum">
              <a:rPr lang="en-IN" smtClean="0"/>
              <a:pPr/>
              <a:t>8</a:t>
            </a:fld>
            <a:endParaRPr lang="en-IN" dirty="0"/>
          </a:p>
        </p:txBody>
      </p:sp>
    </p:spTree>
    <p:extLst>
      <p:ext uri="{BB962C8B-B14F-4D97-AF65-F5344CB8AC3E}">
        <p14:creationId xmlns:p14="http://schemas.microsoft.com/office/powerpoint/2010/main" val="303449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4F037D4-D064-42AD-BE54-14CAAD346FF0}" type="slidenum">
              <a:rPr lang="en-IN" smtClean="0"/>
              <a:pPr/>
              <a:t>9</a:t>
            </a:fld>
            <a:endParaRPr lang="en-IN" dirty="0"/>
          </a:p>
        </p:txBody>
      </p:sp>
    </p:spTree>
    <p:extLst>
      <p:ext uri="{BB962C8B-B14F-4D97-AF65-F5344CB8AC3E}">
        <p14:creationId xmlns:p14="http://schemas.microsoft.com/office/powerpoint/2010/main" val="214161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4F037D4-D064-42AD-BE54-14CAAD346FF0}" type="slidenum">
              <a:rPr lang="en-IN" smtClean="0"/>
              <a:pPr/>
              <a:t>10</a:t>
            </a:fld>
            <a:endParaRPr lang="en-IN" dirty="0"/>
          </a:p>
        </p:txBody>
      </p:sp>
    </p:spTree>
    <p:extLst>
      <p:ext uri="{BB962C8B-B14F-4D97-AF65-F5344CB8AC3E}">
        <p14:creationId xmlns:p14="http://schemas.microsoft.com/office/powerpoint/2010/main" val="157352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4F037D4-D064-42AD-BE54-14CAAD346FF0}" type="slidenum">
              <a:rPr lang="en-IN" smtClean="0"/>
              <a:pPr/>
              <a:t>52</a:t>
            </a:fld>
            <a:endParaRPr lang="en-IN" dirty="0"/>
          </a:p>
        </p:txBody>
      </p:sp>
    </p:spTree>
    <p:extLst>
      <p:ext uri="{BB962C8B-B14F-4D97-AF65-F5344CB8AC3E}">
        <p14:creationId xmlns:p14="http://schemas.microsoft.com/office/powerpoint/2010/main" val="424206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88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13" name="Shape 40"/>
          <p:cNvSpPr>
            <a:spLocks noGrp="1"/>
          </p:cNvSpPr>
          <p:nvPr>
            <p:ph type="title" hasCustomPrompt="1"/>
          </p:nvPr>
        </p:nvSpPr>
        <p:spPr>
          <a:xfrm>
            <a:off x="264061" y="200352"/>
            <a:ext cx="11636791" cy="603981"/>
          </a:xfrm>
          <a:prstGeom prst="rect">
            <a:avLst/>
          </a:prstGeom>
        </p:spPr>
        <p:txBody>
          <a:bodyPr anchor="t">
            <a:noAutofit/>
          </a:bodyPr>
          <a:lstStyle>
            <a:lvl1pPr>
              <a:defRPr sz="2667" b="0">
                <a:solidFill>
                  <a:schemeClr val="tx1"/>
                </a:solidFill>
              </a:defRPr>
            </a:lvl1pPr>
          </a:lstStyle>
          <a:p>
            <a:r>
              <a:rPr lang="en-US" dirty="0"/>
              <a:t>Title text</a:t>
            </a:r>
          </a:p>
        </p:txBody>
      </p:sp>
      <p:sp>
        <p:nvSpPr>
          <p:cNvPr id="3" name="Text Placeholder 2"/>
          <p:cNvSpPr>
            <a:spLocks noGrp="1"/>
          </p:cNvSpPr>
          <p:nvPr>
            <p:ph type="body" sz="quarter" idx="10"/>
          </p:nvPr>
        </p:nvSpPr>
        <p:spPr>
          <a:xfrm>
            <a:off x="264062" y="979286"/>
            <a:ext cx="5475524" cy="4880879"/>
          </a:xfrm>
          <a:prstGeom prst="rect">
            <a:avLst/>
          </a:prstGeom>
        </p:spPr>
        <p:txBody>
          <a:bodyPr/>
          <a:lstStyle>
            <a:lvl1pPr marL="150280" indent="-150280">
              <a:defRPr sz="1867">
                <a:solidFill>
                  <a:schemeClr val="tx2">
                    <a:lumMod val="50000"/>
                  </a:schemeClr>
                </a:solidFill>
                <a:latin typeface="Arial" panose="020B0604020202020204" pitchFamily="34" charset="0"/>
                <a:cs typeface="Arial" panose="020B0604020202020204" pitchFamily="34" charset="0"/>
              </a:defRPr>
            </a:lvl1pPr>
            <a:lvl2pPr marL="533387" indent="-232828">
              <a:defRPr sz="1600">
                <a:solidFill>
                  <a:schemeClr val="tx2">
                    <a:lumMod val="50000"/>
                  </a:schemeClr>
                </a:solidFill>
                <a:latin typeface="Arial" panose="020B0604020202020204" pitchFamily="34" charset="0"/>
                <a:cs typeface="Arial" panose="020B0604020202020204" pitchFamily="34" charset="0"/>
              </a:defRPr>
            </a:lvl2pPr>
            <a:lvl3pPr marL="986342" indent="-220128">
              <a:defRPr sz="1467">
                <a:solidFill>
                  <a:schemeClr val="tx2">
                    <a:lumMod val="50000"/>
                  </a:schemeClr>
                </a:solidFill>
                <a:latin typeface="Arial" panose="020B0604020202020204" pitchFamily="34" charset="0"/>
                <a:cs typeface="Arial" panose="020B0604020202020204" pitchFamily="34" charset="0"/>
              </a:defRPr>
            </a:lvl3pPr>
            <a:lvl4pPr marL="1451997" indent="-315376">
              <a:defRPr sz="1600">
                <a:solidFill>
                  <a:schemeClr val="tx2">
                    <a:lumMod val="50000"/>
                  </a:schemeClr>
                </a:solidFill>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p:cNvSpPr>
            <a:spLocks noGrp="1"/>
          </p:cNvSpPr>
          <p:nvPr>
            <p:ph type="body" sz="quarter" idx="11"/>
          </p:nvPr>
        </p:nvSpPr>
        <p:spPr>
          <a:xfrm>
            <a:off x="6248096" y="979286"/>
            <a:ext cx="5475524" cy="4880879"/>
          </a:xfrm>
          <a:prstGeom prst="rect">
            <a:avLst/>
          </a:prstGeom>
        </p:spPr>
        <p:txBody>
          <a:bodyPr/>
          <a:lstStyle>
            <a:lvl1pPr marL="150280" indent="-150280">
              <a:defRPr sz="1867">
                <a:solidFill>
                  <a:schemeClr val="tx2">
                    <a:lumMod val="50000"/>
                  </a:schemeClr>
                </a:solidFill>
                <a:latin typeface="Arial" panose="020B0604020202020204" pitchFamily="34" charset="0"/>
                <a:cs typeface="Arial" panose="020B0604020202020204" pitchFamily="34" charset="0"/>
              </a:defRPr>
            </a:lvl1pPr>
            <a:lvl2pPr marL="533387" indent="-232828">
              <a:defRPr sz="1600">
                <a:solidFill>
                  <a:schemeClr val="tx2">
                    <a:lumMod val="50000"/>
                  </a:schemeClr>
                </a:solidFill>
                <a:latin typeface="Arial" panose="020B0604020202020204" pitchFamily="34" charset="0"/>
                <a:cs typeface="Arial" panose="020B0604020202020204" pitchFamily="34" charset="0"/>
              </a:defRPr>
            </a:lvl2pPr>
            <a:lvl3pPr marL="986342" indent="-220128">
              <a:defRPr sz="1467">
                <a:solidFill>
                  <a:schemeClr val="tx2">
                    <a:lumMod val="50000"/>
                  </a:schemeClr>
                </a:solidFill>
                <a:latin typeface="Arial" panose="020B0604020202020204" pitchFamily="34" charset="0"/>
                <a:cs typeface="Arial" panose="020B0604020202020204" pitchFamily="34" charset="0"/>
              </a:defRPr>
            </a:lvl3pPr>
            <a:lvl4pPr marL="1451997" indent="-315376">
              <a:defRPr sz="1600">
                <a:solidFill>
                  <a:schemeClr val="tx2">
                    <a:lumMod val="50000"/>
                  </a:schemeClr>
                </a:solidFill>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hape 42"/>
          <p:cNvSpPr>
            <a:spLocks noGrp="1"/>
          </p:cNvSpPr>
          <p:nvPr>
            <p:ph type="sldNum" sz="quarter" idx="2"/>
          </p:nvPr>
        </p:nvSpPr>
        <p:spPr>
          <a:xfrm>
            <a:off x="308679" y="6340177"/>
            <a:ext cx="624708" cy="372535"/>
          </a:xfrm>
          <a:prstGeom prst="rect">
            <a:avLst/>
          </a:prstGeom>
        </p:spPr>
        <p:txBody>
          <a:bodyPr/>
          <a:lstStyle>
            <a:lvl1pPr algn="l">
              <a:defRPr sz="1333">
                <a:solidFill>
                  <a:schemeClr val="tx1">
                    <a:lumMod val="75000"/>
                    <a:lumOff val="25000"/>
                  </a:schemeClr>
                </a:solidFill>
                <a:latin typeface="Arial" panose="020B0604020202020204" pitchFamily="34" charset="0"/>
                <a:cs typeface="Arial" panose="020B0604020202020204" pitchFamily="34" charset="0"/>
              </a:defRPr>
            </a:lvl1pPr>
          </a:lstStyle>
          <a:p>
            <a:fld id="{86CB4B4D-7CA3-9044-876B-883B54F8677D}" type="slidenum">
              <a:rPr lang="en-US" smtClean="0"/>
              <a:pPr/>
              <a:t>‹#›</a:t>
            </a:fld>
            <a:endParaRPr lang="en-US" dirty="0"/>
          </a:p>
        </p:txBody>
      </p:sp>
      <p:sp>
        <p:nvSpPr>
          <p:cNvPr id="21" name="object 20"/>
          <p:cNvSpPr/>
          <p:nvPr userDrawn="1"/>
        </p:nvSpPr>
        <p:spPr>
          <a:xfrm>
            <a:off x="12071227" y="2832016"/>
            <a:ext cx="139007" cy="1153909"/>
          </a:xfrm>
          <a:custGeom>
            <a:avLst/>
            <a:gdLst/>
            <a:ahLst/>
            <a:cxnLst/>
            <a:rect l="l" t="t" r="r" b="b"/>
            <a:pathLst>
              <a:path w="106045" h="880745">
                <a:moveTo>
                  <a:pt x="105956" y="880262"/>
                </a:moveTo>
                <a:lnTo>
                  <a:pt x="0" y="880262"/>
                </a:lnTo>
                <a:lnTo>
                  <a:pt x="0" y="0"/>
                </a:lnTo>
                <a:lnTo>
                  <a:pt x="105956" y="0"/>
                </a:lnTo>
                <a:lnTo>
                  <a:pt x="105956" y="880262"/>
                </a:lnTo>
                <a:close/>
              </a:path>
            </a:pathLst>
          </a:custGeom>
          <a:solidFill>
            <a:srgbClr val="007CC3"/>
          </a:solidFill>
        </p:spPr>
        <p:txBody>
          <a:bodyPr wrap="square" lIns="0" tIns="0" rIns="0" bIns="0" rtlCol="0"/>
          <a:lstStyle/>
          <a:p>
            <a:endParaRPr sz="2400"/>
          </a:p>
        </p:txBody>
      </p:sp>
      <p:sp>
        <p:nvSpPr>
          <p:cNvPr id="22" name="object 9"/>
          <p:cNvSpPr/>
          <p:nvPr userDrawn="1"/>
        </p:nvSpPr>
        <p:spPr>
          <a:xfrm>
            <a:off x="-11899" y="2832016"/>
            <a:ext cx="139007" cy="1153909"/>
          </a:xfrm>
          <a:custGeom>
            <a:avLst/>
            <a:gdLst/>
            <a:ahLst/>
            <a:cxnLst/>
            <a:rect l="l" t="t" r="r" b="b"/>
            <a:pathLst>
              <a:path w="106044" h="880745">
                <a:moveTo>
                  <a:pt x="105943" y="880262"/>
                </a:moveTo>
                <a:lnTo>
                  <a:pt x="0" y="880262"/>
                </a:lnTo>
                <a:lnTo>
                  <a:pt x="0" y="0"/>
                </a:lnTo>
                <a:lnTo>
                  <a:pt x="105943" y="0"/>
                </a:lnTo>
                <a:lnTo>
                  <a:pt x="105943" y="880262"/>
                </a:lnTo>
                <a:close/>
              </a:path>
            </a:pathLst>
          </a:custGeom>
          <a:solidFill>
            <a:srgbClr val="007CC3"/>
          </a:solidFill>
        </p:spPr>
        <p:txBody>
          <a:bodyPr wrap="square" lIns="0" tIns="0" rIns="0" bIns="0" rtlCol="0"/>
          <a:lstStyle/>
          <a:p>
            <a:endParaRPr sz="2400"/>
          </a:p>
        </p:txBody>
      </p:sp>
      <p:pic>
        <p:nvPicPr>
          <p:cNvPr id="12" name="Picture 11"/>
          <p:cNvPicPr>
            <a:picLocks noChangeAspect="1"/>
          </p:cNvPicPr>
          <p:nvPr userDrawn="1"/>
        </p:nvPicPr>
        <p:blipFill>
          <a:blip r:embed="rId2"/>
          <a:stretch>
            <a:fillRect/>
          </a:stretch>
        </p:blipFill>
        <p:spPr>
          <a:xfrm>
            <a:off x="10718693" y="6015481"/>
            <a:ext cx="1213518" cy="620353"/>
          </a:xfrm>
          <a:prstGeom prst="rect">
            <a:avLst/>
          </a:prstGeom>
        </p:spPr>
      </p:pic>
    </p:spTree>
    <p:extLst>
      <p:ext uri="{BB962C8B-B14F-4D97-AF65-F5344CB8AC3E}">
        <p14:creationId xmlns:p14="http://schemas.microsoft.com/office/powerpoint/2010/main" val="200473908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13" name="Shape 40"/>
          <p:cNvSpPr>
            <a:spLocks noGrp="1"/>
          </p:cNvSpPr>
          <p:nvPr>
            <p:ph type="title" hasCustomPrompt="1"/>
          </p:nvPr>
        </p:nvSpPr>
        <p:spPr>
          <a:xfrm>
            <a:off x="265718" y="200352"/>
            <a:ext cx="11636791" cy="603981"/>
          </a:xfrm>
          <a:prstGeom prst="rect">
            <a:avLst/>
          </a:prstGeom>
        </p:spPr>
        <p:txBody>
          <a:bodyPr anchor="t">
            <a:noAutofit/>
          </a:bodyPr>
          <a:lstStyle>
            <a:lvl1pPr>
              <a:defRPr sz="2667" b="0">
                <a:solidFill>
                  <a:schemeClr val="tx1"/>
                </a:solidFill>
              </a:defRPr>
            </a:lvl1pPr>
          </a:lstStyle>
          <a:p>
            <a:r>
              <a:rPr lang="en-US" dirty="0"/>
              <a:t>Title text</a:t>
            </a:r>
          </a:p>
        </p:txBody>
      </p:sp>
      <p:sp>
        <p:nvSpPr>
          <p:cNvPr id="8" name="Shape 42"/>
          <p:cNvSpPr>
            <a:spLocks noGrp="1"/>
          </p:cNvSpPr>
          <p:nvPr>
            <p:ph type="sldNum" sz="quarter" idx="2"/>
          </p:nvPr>
        </p:nvSpPr>
        <p:spPr>
          <a:xfrm>
            <a:off x="308679" y="6340177"/>
            <a:ext cx="624708" cy="372535"/>
          </a:xfrm>
          <a:prstGeom prst="rect">
            <a:avLst/>
          </a:prstGeom>
        </p:spPr>
        <p:txBody>
          <a:bodyPr/>
          <a:lstStyle>
            <a:lvl1pPr algn="l">
              <a:defRPr sz="1333">
                <a:solidFill>
                  <a:schemeClr val="tx1">
                    <a:lumMod val="75000"/>
                    <a:lumOff val="25000"/>
                  </a:schemeClr>
                </a:solidFill>
                <a:latin typeface="Arial" panose="020B0604020202020204" pitchFamily="34" charset="0"/>
                <a:cs typeface="Arial" panose="020B0604020202020204" pitchFamily="34" charset="0"/>
              </a:defRPr>
            </a:lvl1pPr>
          </a:lstStyle>
          <a:p>
            <a:fld id="{86CB4B4D-7CA3-9044-876B-883B54F8677D}" type="slidenum">
              <a:rPr lang="en-US" smtClean="0"/>
              <a:pPr/>
              <a:t>‹#›</a:t>
            </a:fld>
            <a:endParaRPr lang="en-US" dirty="0"/>
          </a:p>
        </p:txBody>
      </p:sp>
      <p:sp>
        <p:nvSpPr>
          <p:cNvPr id="10" name="Text Placeholder 2"/>
          <p:cNvSpPr>
            <a:spLocks noGrp="1"/>
          </p:cNvSpPr>
          <p:nvPr>
            <p:ph type="body" sz="quarter" idx="10"/>
          </p:nvPr>
        </p:nvSpPr>
        <p:spPr>
          <a:xfrm>
            <a:off x="5983000" y="979286"/>
            <a:ext cx="5475524" cy="4880879"/>
          </a:xfrm>
          <a:prstGeom prst="rect">
            <a:avLst/>
          </a:prstGeom>
        </p:spPr>
        <p:txBody>
          <a:bodyPr/>
          <a:lstStyle>
            <a:lvl1pPr marL="150280" indent="-150280">
              <a:defRPr sz="1867">
                <a:solidFill>
                  <a:schemeClr val="tx2">
                    <a:lumMod val="50000"/>
                  </a:schemeClr>
                </a:solidFill>
                <a:latin typeface="Arial" panose="020B0604020202020204" pitchFamily="34" charset="0"/>
                <a:cs typeface="Arial" panose="020B0604020202020204" pitchFamily="34" charset="0"/>
              </a:defRPr>
            </a:lvl1pPr>
            <a:lvl2pPr marL="533387" indent="-232828">
              <a:defRPr sz="1600">
                <a:solidFill>
                  <a:schemeClr val="tx2">
                    <a:lumMod val="50000"/>
                  </a:schemeClr>
                </a:solidFill>
                <a:latin typeface="Arial" panose="020B0604020202020204" pitchFamily="34" charset="0"/>
                <a:cs typeface="Arial" panose="020B0604020202020204" pitchFamily="34" charset="0"/>
              </a:defRPr>
            </a:lvl2pPr>
            <a:lvl3pPr marL="986342" indent="-220128">
              <a:defRPr sz="1467">
                <a:solidFill>
                  <a:schemeClr val="tx2">
                    <a:lumMod val="50000"/>
                  </a:schemeClr>
                </a:solidFill>
                <a:latin typeface="Arial" panose="020B0604020202020204" pitchFamily="34" charset="0"/>
                <a:cs typeface="Arial" panose="020B0604020202020204" pitchFamily="34" charset="0"/>
              </a:defRPr>
            </a:lvl3pPr>
            <a:lvl4pPr marL="1451997" indent="-315376">
              <a:defRPr sz="1600">
                <a:solidFill>
                  <a:schemeClr val="tx2">
                    <a:lumMod val="50000"/>
                  </a:schemeClr>
                </a:solidFill>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object 20"/>
          <p:cNvSpPr/>
          <p:nvPr userDrawn="1"/>
        </p:nvSpPr>
        <p:spPr>
          <a:xfrm>
            <a:off x="12071227" y="2832016"/>
            <a:ext cx="139007" cy="1153909"/>
          </a:xfrm>
          <a:custGeom>
            <a:avLst/>
            <a:gdLst/>
            <a:ahLst/>
            <a:cxnLst/>
            <a:rect l="l" t="t" r="r" b="b"/>
            <a:pathLst>
              <a:path w="106045" h="880745">
                <a:moveTo>
                  <a:pt x="105956" y="880262"/>
                </a:moveTo>
                <a:lnTo>
                  <a:pt x="0" y="880262"/>
                </a:lnTo>
                <a:lnTo>
                  <a:pt x="0" y="0"/>
                </a:lnTo>
                <a:lnTo>
                  <a:pt x="105956" y="0"/>
                </a:lnTo>
                <a:lnTo>
                  <a:pt x="105956" y="880262"/>
                </a:lnTo>
                <a:close/>
              </a:path>
            </a:pathLst>
          </a:custGeom>
          <a:solidFill>
            <a:srgbClr val="007CC3"/>
          </a:solidFill>
        </p:spPr>
        <p:txBody>
          <a:bodyPr wrap="square" lIns="0" tIns="0" rIns="0" bIns="0" rtlCol="0"/>
          <a:lstStyle/>
          <a:p>
            <a:endParaRPr sz="2400"/>
          </a:p>
        </p:txBody>
      </p:sp>
      <p:sp>
        <p:nvSpPr>
          <p:cNvPr id="21" name="object 9"/>
          <p:cNvSpPr/>
          <p:nvPr userDrawn="1"/>
        </p:nvSpPr>
        <p:spPr>
          <a:xfrm>
            <a:off x="-11899" y="2832016"/>
            <a:ext cx="139007" cy="1153909"/>
          </a:xfrm>
          <a:custGeom>
            <a:avLst/>
            <a:gdLst/>
            <a:ahLst/>
            <a:cxnLst/>
            <a:rect l="l" t="t" r="r" b="b"/>
            <a:pathLst>
              <a:path w="106044" h="880745">
                <a:moveTo>
                  <a:pt x="105943" y="880262"/>
                </a:moveTo>
                <a:lnTo>
                  <a:pt x="0" y="880262"/>
                </a:lnTo>
                <a:lnTo>
                  <a:pt x="0" y="0"/>
                </a:lnTo>
                <a:lnTo>
                  <a:pt x="105943" y="0"/>
                </a:lnTo>
                <a:lnTo>
                  <a:pt x="105943" y="880262"/>
                </a:lnTo>
                <a:close/>
              </a:path>
            </a:pathLst>
          </a:custGeom>
          <a:solidFill>
            <a:srgbClr val="007CC3"/>
          </a:solidFill>
        </p:spPr>
        <p:txBody>
          <a:bodyPr wrap="square" lIns="0" tIns="0" rIns="0" bIns="0" rtlCol="0"/>
          <a:lstStyle/>
          <a:p>
            <a:endParaRPr sz="2400"/>
          </a:p>
        </p:txBody>
      </p:sp>
      <p:pic>
        <p:nvPicPr>
          <p:cNvPr id="11" name="Picture 10"/>
          <p:cNvPicPr>
            <a:picLocks noChangeAspect="1"/>
          </p:cNvPicPr>
          <p:nvPr userDrawn="1"/>
        </p:nvPicPr>
        <p:blipFill>
          <a:blip r:embed="rId2"/>
          <a:stretch>
            <a:fillRect/>
          </a:stretch>
        </p:blipFill>
        <p:spPr>
          <a:xfrm>
            <a:off x="10718693" y="6015481"/>
            <a:ext cx="1213518" cy="620353"/>
          </a:xfrm>
          <a:prstGeom prst="rect">
            <a:avLst/>
          </a:prstGeom>
        </p:spPr>
      </p:pic>
    </p:spTree>
    <p:extLst>
      <p:ext uri="{BB962C8B-B14F-4D97-AF65-F5344CB8AC3E}">
        <p14:creationId xmlns:p14="http://schemas.microsoft.com/office/powerpoint/2010/main" val="389135647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1 Line Header + Text Box">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16952" y="365126"/>
            <a:ext cx="10553494" cy="976312"/>
          </a:xfrm>
          <a:prstGeom prst="rect">
            <a:avLst/>
          </a:prstGeom>
        </p:spPr>
        <p:txBody>
          <a:bodyPr lIns="0" tIns="0" rIns="0" bIns="0" anchor="ctr"/>
          <a:lstStyle>
            <a:lvl1pPr eaLnBrk="1" hangingPunct="1">
              <a:lnSpc>
                <a:spcPct val="100000"/>
              </a:lnSpc>
              <a:defRPr lang="en-US" sz="3200" dirty="0">
                <a:solidFill>
                  <a:srgbClr val="00338D"/>
                </a:solidFill>
                <a:latin typeface="+mn-lt"/>
                <a:cs typeface="KPMG Extralight" panose="020B0303030202040204" pitchFamily="34" charset="0"/>
              </a:defRPr>
            </a:lvl1pPr>
          </a:lstStyle>
          <a:p>
            <a:r>
              <a:rPr lang="en-US" dirty="0"/>
              <a:t>Single Header - KPMG </a:t>
            </a:r>
            <a:r>
              <a:rPr lang="en-US" dirty="0" err="1"/>
              <a:t>Extralight</a:t>
            </a:r>
            <a:r>
              <a:rPr lang="en-US" dirty="0"/>
              <a:t> Font 54</a:t>
            </a:r>
          </a:p>
        </p:txBody>
      </p:sp>
      <p:sp>
        <p:nvSpPr>
          <p:cNvPr id="6" name="Text Placeholder 14"/>
          <p:cNvSpPr>
            <a:spLocks noGrp="1"/>
          </p:cNvSpPr>
          <p:nvPr>
            <p:ph type="body" sz="quarter" idx="44" hasCustomPrompt="1"/>
          </p:nvPr>
        </p:nvSpPr>
        <p:spPr>
          <a:xfrm>
            <a:off x="803693" y="1808163"/>
            <a:ext cx="10590962" cy="4249737"/>
          </a:xfrm>
          <a:prstGeom prst="rect">
            <a:avLst/>
          </a:prstGeom>
        </p:spPr>
        <p:txBody>
          <a:bodyPr lIns="0" tIns="0" rIns="0" bIns="0"/>
          <a:lstStyle>
            <a:lvl1pPr marL="0" indent="0">
              <a:lnSpc>
                <a:spcPct val="100000"/>
              </a:lnSpc>
              <a:buNone/>
              <a:defRPr lang="en-US" sz="1200" b="0" kern="1200" baseline="0" dirty="0">
                <a:solidFill>
                  <a:schemeClr val="tx1"/>
                </a:solidFill>
                <a:latin typeface="Arial" panose="020B0604020202020204" pitchFamily="34" charset="0"/>
                <a:ea typeface="+mn-ea"/>
                <a:cs typeface="Arial" panose="020B0604020202020204" pitchFamily="34" charset="0"/>
              </a:defRPr>
            </a:lvl1pPr>
            <a:lvl2pPr marL="271463" indent="-271463">
              <a:lnSpc>
                <a:spcPct val="100000"/>
              </a:lnSpc>
              <a:buFont typeface="Arial" panose="020B0604020202020204" pitchFamily="34" charset="0"/>
              <a:buChar char="—"/>
              <a:defRPr lang="en-US" sz="1200" b="0" kern="1200" baseline="0" dirty="0">
                <a:solidFill>
                  <a:schemeClr val="tx1"/>
                </a:solidFill>
                <a:latin typeface="Arial" panose="020B0604020202020204" pitchFamily="34" charset="0"/>
                <a:ea typeface="+mn-ea"/>
                <a:cs typeface="Arial" panose="020B0604020202020204" pitchFamily="34" charset="0"/>
              </a:defRPr>
            </a:lvl2pPr>
          </a:lstStyle>
          <a:p>
            <a:pPr lvl="0"/>
            <a:r>
              <a:rPr lang="en-US" dirty="0"/>
              <a:t>Master text styles</a:t>
            </a:r>
          </a:p>
          <a:p>
            <a:pPr lvl="1"/>
            <a:r>
              <a:rPr lang="en-US" dirty="0"/>
              <a:t>Second level </a:t>
            </a:r>
          </a:p>
          <a:p>
            <a:pPr marL="0" lvl="0" indent="0" algn="l" defTabSz="914400" rtl="0" eaLnBrk="1" latinLnBrk="0" hangingPunct="1">
              <a:lnSpc>
                <a:spcPct val="90000"/>
              </a:lnSpc>
              <a:spcBef>
                <a:spcPts val="1000"/>
              </a:spcBef>
              <a:buFont typeface="Arial" panose="020B0604020202020204" pitchFamily="34" charset="0"/>
              <a:buNone/>
            </a:pPr>
            <a:r>
              <a:rPr lang="en-US" dirty="0"/>
              <a:t>Third level</a:t>
            </a:r>
          </a:p>
        </p:txBody>
      </p:sp>
      <p:cxnSp>
        <p:nvCxnSpPr>
          <p:cNvPr id="3" name="Straight Connector 2"/>
          <p:cNvCxnSpPr/>
          <p:nvPr userDrawn="1"/>
        </p:nvCxnSpPr>
        <p:spPr>
          <a:xfrm>
            <a:off x="816952" y="1341438"/>
            <a:ext cx="10577702" cy="0"/>
          </a:xfrm>
          <a:prstGeom prst="line">
            <a:avLst/>
          </a:prstGeom>
          <a:ln w="12700">
            <a:solidFill>
              <a:srgbClr val="F68D2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83C31C-A724-4537-BEA3-9DA9F1EE19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148" b="76027"/>
          <a:stretch/>
        </p:blipFill>
        <p:spPr>
          <a:xfrm>
            <a:off x="10357143" y="453852"/>
            <a:ext cx="1661500" cy="887587"/>
          </a:xfrm>
          <a:prstGeom prst="rect">
            <a:avLst/>
          </a:prstGeom>
        </p:spPr>
      </p:pic>
    </p:spTree>
    <p:extLst>
      <p:ext uri="{BB962C8B-B14F-4D97-AF65-F5344CB8AC3E}">
        <p14:creationId xmlns:p14="http://schemas.microsoft.com/office/powerpoint/2010/main" val="38593079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20B9-A256-48CE-B0E7-0CD64B2A182F}"/>
              </a:ext>
            </a:extLst>
          </p:cNvPr>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30A1EE-AED8-46D7-A48C-81FB268EA0A1}"/>
              </a:ext>
            </a:extLst>
          </p:cNvPr>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F4E60A-BC79-4A23-901A-3404D6E54C52}"/>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A812FDB-E9ED-4882-B9C1-1B655894451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994055B-FD0A-4E3D-AB0F-D5D087D82585}"/>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7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B922-85AF-4365-84EF-840AE6AAF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BA7C0-F849-4B97-BE84-EB0C0FC733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02CD4-7DFE-4BDF-B915-06E96C44121B}"/>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37DF9F-7112-40AE-8C11-4D19B3F0C69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DE2F6F-B745-4CD3-84BF-63017EB75DE7}"/>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07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753C-BA57-4C41-B194-50EEEB363152}"/>
              </a:ext>
            </a:extLst>
          </p:cNvPr>
          <p:cNvSpPr>
            <a:spLocks noGrp="1"/>
          </p:cNvSpPr>
          <p:nvPr>
            <p:ph type="title"/>
          </p:nvPr>
        </p:nvSpPr>
        <p:spPr>
          <a:xfrm>
            <a:off x="832283" y="1709739"/>
            <a:ext cx="1052107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0420B4-B5B3-47B7-B9F8-40A6431DBFE7}"/>
              </a:ext>
            </a:extLst>
          </p:cNvPr>
          <p:cNvSpPr>
            <a:spLocks noGrp="1"/>
          </p:cNvSpPr>
          <p:nvPr>
            <p:ph type="body" idx="1"/>
          </p:nvPr>
        </p:nvSpPr>
        <p:spPr>
          <a:xfrm>
            <a:off x="832283" y="4589464"/>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B5C661-8102-4FB0-BFD1-427D822C853A}"/>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F633A2-3253-4A75-BC0F-EF19E66A02D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A9893F3-E045-4D87-9BAC-00B12B9F6B75}"/>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18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AC56-A1D1-436A-8E47-82A198072C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BF43B-616B-4DAE-B4EE-DBEE8B058CE3}"/>
              </a:ext>
            </a:extLst>
          </p:cNvPr>
          <p:cNvSpPr>
            <a:spLocks noGrp="1"/>
          </p:cNvSpPr>
          <p:nvPr>
            <p:ph sz="half" idx="1"/>
          </p:nvPr>
        </p:nvSpPr>
        <p:spPr>
          <a:xfrm>
            <a:off x="838636"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BBA0EB-33B4-494B-8236-5B37B4DB3D3A}"/>
              </a:ext>
            </a:extLst>
          </p:cNvPr>
          <p:cNvSpPr>
            <a:spLocks noGrp="1"/>
          </p:cNvSpPr>
          <p:nvPr>
            <p:ph sz="half" idx="2"/>
          </p:nvPr>
        </p:nvSpPr>
        <p:spPr>
          <a:xfrm>
            <a:off x="6175415"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5B4FDA-F4F3-403F-8828-54F4BB860B07}"/>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562D3A-690E-4C42-A349-329C3B2E16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2FB30DF-38EB-409F-B8B4-7E32DFE4BE4A}"/>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624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AEFF-2926-42EE-90EB-59FCDF56CAD5}"/>
              </a:ext>
            </a:extLst>
          </p:cNvPr>
          <p:cNvSpPr>
            <a:spLocks noGrp="1"/>
          </p:cNvSpPr>
          <p:nvPr>
            <p:ph type="title"/>
          </p:nvPr>
        </p:nvSpPr>
        <p:spPr>
          <a:xfrm>
            <a:off x="840225" y="365126"/>
            <a:ext cx="1052107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F5D18B-AEF0-42DF-B308-E9B739926906}"/>
              </a:ext>
            </a:extLst>
          </p:cNvPr>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3E17A4-6989-4072-9B35-B1C6C02D8B28}"/>
              </a:ext>
            </a:extLst>
          </p:cNvPr>
          <p:cNvSpPr>
            <a:spLocks noGrp="1"/>
          </p:cNvSpPr>
          <p:nvPr>
            <p:ph sz="half" idx="2"/>
          </p:nvPr>
        </p:nvSpPr>
        <p:spPr>
          <a:xfrm>
            <a:off x="840226" y="2505075"/>
            <a:ext cx="51604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B4B200-5097-466D-9404-153212CB637F}"/>
              </a:ext>
            </a:extLst>
          </p:cNvPr>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9D25CE-CFFE-4E67-9E1B-B8AB55E3AE02}"/>
              </a:ext>
            </a:extLst>
          </p:cNvPr>
          <p:cNvSpPr>
            <a:spLocks noGrp="1"/>
          </p:cNvSpPr>
          <p:nvPr>
            <p:ph sz="quarter" idx="4"/>
          </p:nvPr>
        </p:nvSpPr>
        <p:spPr>
          <a:xfrm>
            <a:off x="6175414" y="2505075"/>
            <a:ext cx="51858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018C10-A7D4-451D-9306-7D5A7F87141B}"/>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8518CE7-9921-41DF-A7AB-801C0791780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E27F8D5-9B15-4F7F-A1D6-9F7B3092BED3}"/>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0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75D9-41D9-4E60-AF7D-F105DBBC14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11DFFD-FC58-44EC-B176-5DAC91239830}"/>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4943CD3-0E76-4F64-AF27-03C1114CCB6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FEAA579-623F-407E-A1A0-398E5E138FCC}"/>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2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9CE65-73B0-40C0-B9BA-61D51506C2D0}"/>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292BE1-7A04-4EB3-BC97-0523B82D11C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B849297-8788-4AD4-9CB7-EC25BB847A1F}"/>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9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Line Header + Text Box">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16952" y="365126"/>
            <a:ext cx="10553494" cy="976312"/>
          </a:xfrm>
          <a:prstGeom prst="rect">
            <a:avLst/>
          </a:prstGeom>
        </p:spPr>
        <p:txBody>
          <a:bodyPr lIns="0" tIns="0" rIns="0" bIns="0" anchor="ctr"/>
          <a:lstStyle>
            <a:lvl1pPr eaLnBrk="1" hangingPunct="1">
              <a:lnSpc>
                <a:spcPct val="100000"/>
              </a:lnSpc>
              <a:defRPr lang="en-US" sz="3200" dirty="0">
                <a:solidFill>
                  <a:srgbClr val="00338D"/>
                </a:solidFill>
                <a:latin typeface="+mn-lt"/>
                <a:cs typeface="KPMG Extralight" panose="020B0303030202040204" pitchFamily="34" charset="0"/>
              </a:defRPr>
            </a:lvl1pPr>
          </a:lstStyle>
          <a:p>
            <a:r>
              <a:rPr lang="en-US" dirty="0"/>
              <a:t>Single Header - KPMG </a:t>
            </a:r>
            <a:r>
              <a:rPr lang="en-US" dirty="0" err="1"/>
              <a:t>Extralight</a:t>
            </a:r>
            <a:r>
              <a:rPr lang="en-US" dirty="0"/>
              <a:t> Font 54</a:t>
            </a:r>
          </a:p>
        </p:txBody>
      </p:sp>
      <p:sp>
        <p:nvSpPr>
          <p:cNvPr id="6" name="Text Placeholder 14"/>
          <p:cNvSpPr>
            <a:spLocks noGrp="1"/>
          </p:cNvSpPr>
          <p:nvPr>
            <p:ph type="body" sz="quarter" idx="44" hasCustomPrompt="1"/>
          </p:nvPr>
        </p:nvSpPr>
        <p:spPr>
          <a:xfrm>
            <a:off x="803693" y="1808163"/>
            <a:ext cx="10590962" cy="4249737"/>
          </a:xfrm>
          <a:prstGeom prst="rect">
            <a:avLst/>
          </a:prstGeom>
        </p:spPr>
        <p:txBody>
          <a:bodyPr lIns="0" tIns="0" rIns="0" bIns="0"/>
          <a:lstStyle>
            <a:lvl1pPr marL="0" indent="0">
              <a:lnSpc>
                <a:spcPct val="100000"/>
              </a:lnSpc>
              <a:buNone/>
              <a:defRPr lang="en-US" sz="1200" b="0" kern="1200" baseline="0" dirty="0">
                <a:solidFill>
                  <a:schemeClr val="tx1"/>
                </a:solidFill>
                <a:latin typeface="Arial" panose="020B0604020202020204" pitchFamily="34" charset="0"/>
                <a:ea typeface="+mn-ea"/>
                <a:cs typeface="Arial" panose="020B0604020202020204" pitchFamily="34" charset="0"/>
              </a:defRPr>
            </a:lvl1pPr>
            <a:lvl2pPr marL="271463" indent="-271463">
              <a:lnSpc>
                <a:spcPct val="100000"/>
              </a:lnSpc>
              <a:buFont typeface="Arial" panose="020B0604020202020204" pitchFamily="34" charset="0"/>
              <a:buChar char="—"/>
              <a:defRPr lang="en-US" sz="1200" b="0" kern="1200" baseline="0" dirty="0">
                <a:solidFill>
                  <a:schemeClr val="tx1"/>
                </a:solidFill>
                <a:latin typeface="Arial" panose="020B0604020202020204" pitchFamily="34" charset="0"/>
                <a:ea typeface="+mn-ea"/>
                <a:cs typeface="Arial" panose="020B0604020202020204" pitchFamily="34" charset="0"/>
              </a:defRPr>
            </a:lvl2pPr>
          </a:lstStyle>
          <a:p>
            <a:pPr lvl="0"/>
            <a:r>
              <a:rPr lang="en-US" dirty="0"/>
              <a:t>Master text styles</a:t>
            </a:r>
          </a:p>
          <a:p>
            <a:pPr lvl="1"/>
            <a:r>
              <a:rPr lang="en-US" dirty="0"/>
              <a:t>Second level </a:t>
            </a:r>
          </a:p>
          <a:p>
            <a:pPr marL="0" lvl="0" indent="0" algn="l" defTabSz="914400" rtl="0" eaLnBrk="1" latinLnBrk="0" hangingPunct="1">
              <a:lnSpc>
                <a:spcPct val="90000"/>
              </a:lnSpc>
              <a:spcBef>
                <a:spcPts val="1000"/>
              </a:spcBef>
              <a:buFont typeface="Arial" panose="020B0604020202020204" pitchFamily="34" charset="0"/>
              <a:buNone/>
            </a:pPr>
            <a:r>
              <a:rPr lang="en-US" dirty="0"/>
              <a:t>Third level</a:t>
            </a:r>
          </a:p>
        </p:txBody>
      </p:sp>
      <p:cxnSp>
        <p:nvCxnSpPr>
          <p:cNvPr id="3" name="Straight Connector 2"/>
          <p:cNvCxnSpPr/>
          <p:nvPr userDrawn="1"/>
        </p:nvCxnSpPr>
        <p:spPr>
          <a:xfrm>
            <a:off x="816952" y="1341438"/>
            <a:ext cx="10577702" cy="0"/>
          </a:xfrm>
          <a:prstGeom prst="line">
            <a:avLst/>
          </a:prstGeom>
          <a:ln w="12700">
            <a:solidFill>
              <a:srgbClr val="F68D2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83C31C-A724-4537-BEA3-9DA9F1EE19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148" b="76027"/>
          <a:stretch/>
        </p:blipFill>
        <p:spPr>
          <a:xfrm>
            <a:off x="10357143" y="453852"/>
            <a:ext cx="1661500" cy="887587"/>
          </a:xfrm>
          <a:prstGeom prst="rect">
            <a:avLst/>
          </a:prstGeom>
        </p:spPr>
      </p:pic>
    </p:spTree>
    <p:extLst>
      <p:ext uri="{BB962C8B-B14F-4D97-AF65-F5344CB8AC3E}">
        <p14:creationId xmlns:p14="http://schemas.microsoft.com/office/powerpoint/2010/main" val="365884963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AE3D-61EC-4FD7-8C2C-9DB443167A02}"/>
              </a:ext>
            </a:extLst>
          </p:cNvPr>
          <p:cNvSpPr>
            <a:spLocks noGrp="1"/>
          </p:cNvSpPr>
          <p:nvPr>
            <p:ph type="title"/>
          </p:nvPr>
        </p:nvSpPr>
        <p:spPr>
          <a:xfrm>
            <a:off x="840226" y="457200"/>
            <a:ext cx="393428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7C6814-18BB-46D9-9328-0694DD43A09D}"/>
              </a:ext>
            </a:extLst>
          </p:cNvPr>
          <p:cNvSpPr>
            <a:spLocks noGrp="1"/>
          </p:cNvSpPr>
          <p:nvPr>
            <p:ph idx="1"/>
          </p:nvPr>
        </p:nvSpPr>
        <p:spPr>
          <a:xfrm>
            <a:off x="5185887" y="987426"/>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C6DEC-616A-49D4-B619-BDA369496C35}"/>
              </a:ext>
            </a:extLst>
          </p:cNvPr>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4434F-4247-4B9D-ADE8-02C1482685E5}"/>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1128908-251E-4629-A343-5BAF7405284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1287FB9-2703-4042-A253-752102C3D909}"/>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812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1D0D-CCD5-41EE-B711-25B6A887DFAA}"/>
              </a:ext>
            </a:extLst>
          </p:cNvPr>
          <p:cNvSpPr>
            <a:spLocks noGrp="1"/>
          </p:cNvSpPr>
          <p:nvPr>
            <p:ph type="title"/>
          </p:nvPr>
        </p:nvSpPr>
        <p:spPr>
          <a:xfrm>
            <a:off x="840226" y="457200"/>
            <a:ext cx="393428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CACB-A171-4424-A3F7-A834AEFF2E6D}"/>
              </a:ext>
            </a:extLst>
          </p:cNvPr>
          <p:cNvSpPr>
            <a:spLocks noGrp="1"/>
          </p:cNvSpPr>
          <p:nvPr>
            <p:ph type="pic" idx="1"/>
          </p:nvPr>
        </p:nvSpPr>
        <p:spPr>
          <a:xfrm>
            <a:off x="5185887" y="987426"/>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4F141C-E7FF-418F-B131-D6A3143FC82C}"/>
              </a:ext>
            </a:extLst>
          </p:cNvPr>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C37CD0-8296-49CF-BFCB-8F358DEEBBAF}"/>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444A989-26E0-494C-87B4-55D1E7DC24E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0FD16B-39E3-4E6A-8E5F-07C1D4602DB5}"/>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280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0F19-F34A-4B98-AC35-2156CFB5E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AD2ACE-81EC-42F6-8056-E5199B9AED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F101F-EA9A-4F79-882E-5F4B8F0A56CA}"/>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64B8823-44D8-42BA-8A66-A1EDDDF00B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46F1E3E-7CA4-4758-AB62-EBFE99AF209C}"/>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907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E13E7-3B43-412F-872D-0CB3D8E08560}"/>
              </a:ext>
            </a:extLst>
          </p:cNvPr>
          <p:cNvSpPr>
            <a:spLocks noGrp="1"/>
          </p:cNvSpPr>
          <p:nvPr>
            <p:ph type="title" orient="vert"/>
          </p:nvPr>
        </p:nvSpPr>
        <p:spPr>
          <a:xfrm>
            <a:off x="8729444" y="365125"/>
            <a:ext cx="2630269"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FE48D-AA66-44BF-A902-877071663F76}"/>
              </a:ext>
            </a:extLst>
          </p:cNvPr>
          <p:cNvSpPr>
            <a:spLocks noGrp="1"/>
          </p:cNvSpPr>
          <p:nvPr>
            <p:ph type="body" orient="vert" idx="1"/>
          </p:nvPr>
        </p:nvSpPr>
        <p:spPr>
          <a:xfrm>
            <a:off x="838637" y="365125"/>
            <a:ext cx="773832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DC6DF-292D-4CD8-A5E1-9A91C3921311}"/>
              </a:ext>
            </a:extLst>
          </p:cNvPr>
          <p:cNvSpPr>
            <a:spLocks noGrp="1"/>
          </p:cNvSpPr>
          <p:nvPr>
            <p:ph type="dt" sz="half" idx="10"/>
          </p:nvPr>
        </p:nvSpPr>
        <p:spPr/>
        <p:txBody>
          <a:body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43FA1D6-362F-4CBC-B5D9-C4407EA84F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2DA85D-774A-4B19-90AD-BF0F807CE2EF}"/>
              </a:ext>
            </a:extLst>
          </p:cNvPr>
          <p:cNvSpPr>
            <a:spLocks noGrp="1"/>
          </p:cNvSpPr>
          <p:nvPr>
            <p:ph type="sldNum" sz="quarter" idx="12"/>
          </p:nvPr>
        </p:nvSpPr>
        <p:spPr/>
        <p:txBody>
          <a:body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45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915579" y="1476597"/>
            <a:ext cx="5422755"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915580" y="2422866"/>
            <a:ext cx="5422755"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3991384671"/>
      </p:ext>
    </p:extLst>
  </p:cSld>
  <p:clrMapOvr>
    <a:masterClrMapping/>
  </p:clrMapOvr>
  <p:extLst>
    <p:ext uri="{DCECCB84-F9BA-43D5-87BE-67443E8EF086}">
      <p15:sldGuideLst xmlns:p15="http://schemas.microsoft.com/office/powerpoint/2012/main">
        <p15:guide id="1" orient="horz" pos="2160">
          <p15:clr>
            <a:srgbClr val="FBAE40"/>
          </p15:clr>
        </p15:guide>
        <p15:guide id="2" pos="512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636"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5415"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838636" y="6356351"/>
            <a:ext cx="2744629" cy="365125"/>
          </a:xfrm>
          <a:prstGeom prst="rect">
            <a:avLst/>
          </a:prstGeom>
        </p:spPr>
        <p:txBody>
          <a:bodyPr/>
          <a:lstStyle/>
          <a:p>
            <a:fld id="{397447B9-77B5-4837-9602-B7D5495C100B}" type="datetimeFigureOut">
              <a:rPr lang="en-IN" smtClean="0"/>
              <a:t>23-01-2023</a:t>
            </a:fld>
            <a:endParaRPr lang="en-IN"/>
          </a:p>
        </p:txBody>
      </p:sp>
      <p:sp>
        <p:nvSpPr>
          <p:cNvPr id="6" name="Footer Placeholder 5"/>
          <p:cNvSpPr>
            <a:spLocks noGrp="1"/>
          </p:cNvSpPr>
          <p:nvPr>
            <p:ph type="ftr" sz="quarter" idx="11"/>
          </p:nvPr>
        </p:nvSpPr>
        <p:spPr>
          <a:xfrm>
            <a:off x="4040704" y="6356351"/>
            <a:ext cx="4116943"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5085" y="6356351"/>
            <a:ext cx="2744629" cy="365125"/>
          </a:xfrm>
          <a:prstGeom prst="rect">
            <a:avLst/>
          </a:prstGeom>
        </p:spPr>
        <p:txBody>
          <a:bodyPr/>
          <a:lstStyle/>
          <a:p>
            <a:fld id="{E5650222-2B05-439B-8F72-326DF35C590C}" type="slidenum">
              <a:rPr lang="en-IN" smtClean="0"/>
              <a:t>‹#›</a:t>
            </a:fld>
            <a:endParaRPr lang="en-IN"/>
          </a:p>
        </p:txBody>
      </p:sp>
    </p:spTree>
    <p:extLst>
      <p:ext uri="{BB962C8B-B14F-4D97-AF65-F5344CB8AC3E}">
        <p14:creationId xmlns:p14="http://schemas.microsoft.com/office/powerpoint/2010/main" val="3882358656"/>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Cover alterna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915579" y="1476597"/>
            <a:ext cx="5422755"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915580" y="2422866"/>
            <a:ext cx="5422755"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1500474669"/>
      </p:ext>
    </p:extLst>
  </p:cSld>
  <p:clrMapOvr>
    <a:masterClrMapping/>
  </p:clrMapOvr>
  <p:extLst>
    <p:ext uri="{DCECCB84-F9BA-43D5-87BE-67443E8EF086}">
      <p15:sldGuideLst xmlns:p15="http://schemas.microsoft.com/office/powerpoint/2012/main">
        <p15:guide id="1" orient="horz" pos="2160">
          <p15:clr>
            <a:srgbClr val="FBAE40"/>
          </p15:clr>
        </p15:guide>
        <p15:guide id="2" pos="512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768096"/>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425600"/>
            <a:ext cx="10978515" cy="470001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age Placeholder Gray"/>
          <p:cNvSpPr txBox="1"/>
          <p:nvPr/>
        </p:nvSpPr>
        <p:spPr>
          <a:xfrm>
            <a:off x="609918" y="6519672"/>
            <a:ext cx="885600" cy="201168"/>
          </a:xfrm>
          <a:prstGeom prst="rect">
            <a:avLst/>
          </a:prstGeom>
          <a:noFill/>
        </p:spPr>
        <p:txBody>
          <a:bodyPr wrap="square" lIns="0" tIns="0" rIns="0" bIns="0" rtlCol="0" anchor="b" anchorCtr="0">
            <a:noAutofit/>
          </a:bodyPr>
          <a:lstStyle/>
          <a:p>
            <a:r>
              <a:rPr lang="en-GB" sz="800" dirty="0">
                <a:solidFill>
                  <a:schemeClr val="bg1"/>
                </a:solidFill>
                <a:latin typeface="EYInterstate Light" panose="02000506000000020004" pitchFamily="2" charset="0"/>
              </a:rPr>
              <a:t>Page </a:t>
            </a:r>
            <a:fld id="{9AE4D82F-B047-469B-AC52-A46321747EAF}" type="slidenum">
              <a:rPr lang="en-GB" sz="800" smtClean="0">
                <a:solidFill>
                  <a:schemeClr val="bg1"/>
                </a:solidFill>
                <a:latin typeface="EYInterstate Light" panose="02000506000000020004" pitchFamily="2" charset="0"/>
              </a:rPr>
              <a:pPr/>
              <a:t>‹#›</a:t>
            </a:fld>
            <a:endParaRPr lang="en-GB" sz="800" dirty="0">
              <a:solidFill>
                <a:schemeClr val="bg1"/>
              </a:solidFill>
              <a:latin typeface="EYInterstate Light" panose="02000506000000020004" pitchFamily="2" charset="0"/>
            </a:endParaRPr>
          </a:p>
        </p:txBody>
      </p:sp>
    </p:spTree>
    <p:extLst>
      <p:ext uri="{BB962C8B-B14F-4D97-AF65-F5344CB8AC3E}">
        <p14:creationId xmlns:p14="http://schemas.microsoft.com/office/powerpoint/2010/main" val="999883739"/>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68" r:id="rId4"/>
    <p:sldLayoutId id="2147483669" r:id="rId5"/>
    <p:sldLayoutId id="2147483670" r:id="rId6"/>
    <p:sldLayoutId id="2147483671" r:id="rId7"/>
    <p:sldLayoutId id="2147483689" r:id="rId8"/>
    <p:sldLayoutId id="2147483685" r:id="rId9"/>
    <p:sldLayoutId id="2147483686" r:id="rId10"/>
    <p:sldLayoutId id="2147483687" r:id="rId11"/>
    <p:sldLayoutId id="2147483688" r:id="rId12"/>
  </p:sldLayoutIdLst>
  <p:hf sldNum="0" hdr="0"/>
  <p:txStyles>
    <p:titleStyle>
      <a:lvl1pPr algn="l" defTabSz="914400" rtl="0" eaLnBrk="1" latinLnBrk="0" hangingPunct="1">
        <a:lnSpc>
          <a:spcPct val="85000"/>
        </a:lnSpc>
        <a:spcBef>
          <a:spcPct val="0"/>
        </a:spcBef>
        <a:buNone/>
        <a:defRPr sz="2000" b="1" kern="1200">
          <a:solidFill>
            <a:schemeClr val="bg1"/>
          </a:solidFill>
          <a:latin typeface="+mj-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j-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j-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j-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j-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04107-9CEA-4518-ADD0-54BE58DCF9CD}"/>
              </a:ext>
            </a:extLst>
          </p:cNvPr>
          <p:cNvSpPr>
            <a:spLocks noGrp="1"/>
          </p:cNvSpPr>
          <p:nvPr>
            <p:ph type="title"/>
          </p:nvPr>
        </p:nvSpPr>
        <p:spPr>
          <a:xfrm>
            <a:off x="838637" y="365126"/>
            <a:ext cx="1052107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9BB578-0D68-4662-8066-F8F83699E72D}"/>
              </a:ext>
            </a:extLst>
          </p:cNvPr>
          <p:cNvSpPr>
            <a:spLocks noGrp="1"/>
          </p:cNvSpPr>
          <p:nvPr>
            <p:ph type="body" idx="1"/>
          </p:nvPr>
        </p:nvSpPr>
        <p:spPr>
          <a:xfrm>
            <a:off x="838637" y="1825625"/>
            <a:ext cx="1052107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A4EAC-3942-4B9F-A2B1-7BCB3C6C268D}"/>
              </a:ext>
            </a:extLst>
          </p:cNvPr>
          <p:cNvSpPr>
            <a:spLocks noGrp="1"/>
          </p:cNvSpPr>
          <p:nvPr>
            <p:ph type="dt" sz="half" idx="2"/>
          </p:nvPr>
        </p:nvSpPr>
        <p:spPr>
          <a:xfrm>
            <a:off x="838636" y="6356351"/>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86563-BD09-4628-97D4-6189766ED18F}" type="datetimeFigureOut">
              <a:rPr lang="en-US" smtClean="0">
                <a:solidFill>
                  <a:prstClr val="black">
                    <a:tint val="75000"/>
                  </a:prstClr>
                </a:solidFill>
              </a:rPr>
              <a:pPr/>
              <a:t>1/23/2023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38D227-F710-4D5F-930D-0EA6417B6FB1}"/>
              </a:ext>
            </a:extLst>
          </p:cNvPr>
          <p:cNvSpPr>
            <a:spLocks noGrp="1"/>
          </p:cNvSpPr>
          <p:nvPr>
            <p:ph type="ftr" sz="quarter" idx="3"/>
          </p:nvPr>
        </p:nvSpPr>
        <p:spPr>
          <a:xfrm>
            <a:off x="4040704" y="6356351"/>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132A057-579A-4D00-8E6A-AEDD7D1CEA0E}"/>
              </a:ext>
            </a:extLst>
          </p:cNvPr>
          <p:cNvSpPr>
            <a:spLocks noGrp="1"/>
          </p:cNvSpPr>
          <p:nvPr>
            <p:ph type="sldNum" sz="quarter" idx="4"/>
          </p:nvPr>
        </p:nvSpPr>
        <p:spPr>
          <a:xfrm>
            <a:off x="8615085" y="6356351"/>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98394-DD39-42EF-8537-FD2AF5B5C9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2289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package" Target="../embeddings/Microsoft_Excel_Worksheet.xlsx"/><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2D419-9663-4E85-8021-4AF23E9CBFCB}"/>
              </a:ext>
            </a:extLst>
          </p:cNvPr>
          <p:cNvPicPr>
            <a:picLocks noChangeAspect="1"/>
          </p:cNvPicPr>
          <p:nvPr/>
        </p:nvPicPr>
        <p:blipFill>
          <a:blip r:embed="rId2"/>
          <a:stretch>
            <a:fillRect/>
          </a:stretch>
        </p:blipFill>
        <p:spPr>
          <a:xfrm>
            <a:off x="6350" y="0"/>
            <a:ext cx="12192000" cy="6858000"/>
          </a:xfrm>
          <a:prstGeom prst="rect">
            <a:avLst/>
          </a:prstGeom>
        </p:spPr>
      </p:pic>
      <p:sp>
        <p:nvSpPr>
          <p:cNvPr id="8" name="Title 7">
            <a:extLst>
              <a:ext uri="{FF2B5EF4-FFF2-40B4-BE49-F238E27FC236}">
                <a16:creationId xmlns:a16="http://schemas.microsoft.com/office/drawing/2014/main" id="{FB17B794-FCDD-4B19-9635-3DBC0D70D3A6}"/>
              </a:ext>
            </a:extLst>
          </p:cNvPr>
          <p:cNvSpPr>
            <a:spLocks noGrp="1"/>
          </p:cNvSpPr>
          <p:nvPr>
            <p:ph type="ctrTitle"/>
          </p:nvPr>
        </p:nvSpPr>
        <p:spPr>
          <a:xfrm>
            <a:off x="303269" y="2914360"/>
            <a:ext cx="6195356" cy="1979145"/>
          </a:xfrm>
        </p:spPr>
        <p:txBody>
          <a:bodyPr>
            <a:normAutofit/>
          </a:bodyPr>
          <a:lstStyle/>
          <a:p>
            <a:pPr algn="l"/>
            <a:br>
              <a:rPr lang="en-IN" sz="2400" b="0" i="0" u="none" strike="noStrike" baseline="0" dirty="0">
                <a:solidFill>
                  <a:srgbClr val="000000"/>
                </a:solidFill>
                <a:latin typeface="Segoe UI" panose="020B0502040204020203" pitchFamily="34" charset="0"/>
              </a:rPr>
            </a:br>
            <a:r>
              <a:rPr lang="en-US" sz="2400" b="1" i="0" u="none" strike="noStrike" baseline="0" dirty="0">
                <a:solidFill>
                  <a:srgbClr val="404040"/>
                </a:solidFill>
                <a:latin typeface="Segoe UI" panose="020B0502040204020203" pitchFamily="34" charset="0"/>
              </a:rPr>
              <a:t>PRESENTATION ON MCA21 V3 Company module – </a:t>
            </a:r>
            <a:r>
              <a:rPr lang="en-US" sz="2400" b="1" dirty="0">
                <a:latin typeface="Segoe UI" panose="020B0502040204020203" pitchFamily="34" charset="0"/>
              </a:rPr>
              <a:t>Set 2 forms</a:t>
            </a:r>
            <a:br>
              <a:rPr lang="en-US" sz="2400" b="1" i="0" u="none" strike="noStrike" baseline="0" dirty="0">
                <a:solidFill>
                  <a:srgbClr val="404040"/>
                </a:solidFill>
                <a:latin typeface="Segoe UI" panose="020B0502040204020203" pitchFamily="34" charset="0"/>
              </a:rPr>
            </a:br>
            <a:br>
              <a:rPr lang="en-US" sz="2400" b="1" i="0" u="none" strike="noStrike" baseline="0" dirty="0">
                <a:solidFill>
                  <a:srgbClr val="404040"/>
                </a:solidFill>
                <a:latin typeface="Segoe UI" panose="020B0502040204020203" pitchFamily="34" charset="0"/>
              </a:rPr>
            </a:br>
            <a:r>
              <a:rPr lang="en-US" sz="2400" b="1" i="0" u="none" strike="noStrike" baseline="0" dirty="0">
                <a:solidFill>
                  <a:srgbClr val="404040"/>
                </a:solidFill>
                <a:latin typeface="Segoe UI" panose="020B0502040204020203" pitchFamily="34" charset="0"/>
              </a:rPr>
              <a:t>23</a:t>
            </a:r>
            <a:r>
              <a:rPr lang="en-US" sz="2400" b="1" i="0" u="none" strike="noStrike" baseline="30000" dirty="0">
                <a:solidFill>
                  <a:srgbClr val="404040"/>
                </a:solidFill>
                <a:latin typeface="Segoe UI" panose="020B0502040204020203" pitchFamily="34" charset="0"/>
              </a:rPr>
              <a:t>rd</a:t>
            </a:r>
            <a:r>
              <a:rPr lang="en-US" sz="2400" b="1" i="0" u="none" strike="noStrike" baseline="0" dirty="0">
                <a:solidFill>
                  <a:srgbClr val="404040"/>
                </a:solidFill>
                <a:latin typeface="Segoe UI" panose="020B0502040204020203" pitchFamily="34" charset="0"/>
              </a:rPr>
              <a:t> January 2023 Go-Live</a:t>
            </a:r>
            <a:endParaRPr lang="en-IN" sz="8800" b="1" dirty="0">
              <a:solidFill>
                <a:srgbClr val="00B0F0"/>
              </a:solidFill>
              <a:latin typeface="+mj-lt"/>
            </a:endParaRPr>
          </a:p>
        </p:txBody>
      </p:sp>
      <p:pic>
        <p:nvPicPr>
          <p:cNvPr id="5" name="Picture 4">
            <a:extLst>
              <a:ext uri="{FF2B5EF4-FFF2-40B4-BE49-F238E27FC236}">
                <a16:creationId xmlns:a16="http://schemas.microsoft.com/office/drawing/2014/main" id="{E02B02F2-9D51-4547-859D-745CFF361570}"/>
              </a:ext>
            </a:extLst>
          </p:cNvPr>
          <p:cNvPicPr>
            <a:picLocks noChangeAspect="1"/>
          </p:cNvPicPr>
          <p:nvPr/>
        </p:nvPicPr>
        <p:blipFill>
          <a:blip r:embed="rId3"/>
          <a:stretch>
            <a:fillRect/>
          </a:stretch>
        </p:blipFill>
        <p:spPr>
          <a:xfrm>
            <a:off x="2247630" y="264549"/>
            <a:ext cx="2006498" cy="2294086"/>
          </a:xfrm>
          <a:prstGeom prst="rect">
            <a:avLst/>
          </a:prstGeom>
        </p:spPr>
      </p:pic>
    </p:spTree>
    <p:extLst>
      <p:ext uri="{BB962C8B-B14F-4D97-AF65-F5344CB8AC3E}">
        <p14:creationId xmlns:p14="http://schemas.microsoft.com/office/powerpoint/2010/main" val="85651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400" dirty="0"/>
              <a:t>SPICe+ PART A (Name reservation)</a:t>
            </a:r>
            <a:endParaRPr lang="en-IN" sz="1600" dirty="0">
              <a:solidFill>
                <a:srgbClr val="336699"/>
              </a:solidFill>
            </a:endParaRPr>
          </a:p>
        </p:txBody>
      </p:sp>
      <p:graphicFrame>
        <p:nvGraphicFramePr>
          <p:cNvPr id="6" name="Table 5">
            <a:extLst>
              <a:ext uri="{FF2B5EF4-FFF2-40B4-BE49-F238E27FC236}">
                <a16:creationId xmlns:a16="http://schemas.microsoft.com/office/drawing/2014/main" id="{726D9469-A2C3-4DD2-312F-726D499C503D}"/>
              </a:ext>
            </a:extLst>
          </p:cNvPr>
          <p:cNvGraphicFramePr>
            <a:graphicFrameLocks noGrp="1"/>
          </p:cNvGraphicFramePr>
          <p:nvPr/>
        </p:nvGraphicFramePr>
        <p:xfrm>
          <a:off x="782566" y="1520168"/>
          <a:ext cx="10390649" cy="3289574"/>
        </p:xfrm>
        <a:graphic>
          <a:graphicData uri="http://schemas.openxmlformats.org/drawingml/2006/table">
            <a:tbl>
              <a:tblPr firstRow="1" firstCol="1" bandRow="1">
                <a:tableStyleId>{5940675A-B579-460E-94D1-54222C63F5DA}</a:tableStyleId>
              </a:tblPr>
              <a:tblGrid>
                <a:gridCol w="2624875">
                  <a:extLst>
                    <a:ext uri="{9D8B030D-6E8A-4147-A177-3AD203B41FA5}">
                      <a16:colId xmlns:a16="http://schemas.microsoft.com/office/drawing/2014/main" val="2776492938"/>
                    </a:ext>
                  </a:extLst>
                </a:gridCol>
                <a:gridCol w="7765774">
                  <a:extLst>
                    <a:ext uri="{9D8B030D-6E8A-4147-A177-3AD203B41FA5}">
                      <a16:colId xmlns:a16="http://schemas.microsoft.com/office/drawing/2014/main" val="3780369655"/>
                    </a:ext>
                  </a:extLst>
                </a:gridCol>
              </a:tblGrid>
              <a:tr h="0">
                <a:tc>
                  <a:txBody>
                    <a:bodyPr/>
                    <a:lstStyle/>
                    <a:p>
                      <a:pPr algn="ctr">
                        <a:lnSpc>
                          <a:spcPct val="115000"/>
                        </a:lnSpc>
                        <a:spcAft>
                          <a:spcPts val="0"/>
                        </a:spcAft>
                      </a:pPr>
                      <a:r>
                        <a:rPr lang="en-IN" sz="20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20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20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20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934137783"/>
                  </a:ext>
                </a:extLst>
              </a:tr>
              <a:tr h="394736">
                <a:tc>
                  <a:txBody>
                    <a:bodyPr/>
                    <a:lstStyle/>
                    <a:p>
                      <a:pPr marL="0" algn="l" defTabSz="914400" rtl="0" eaLnBrk="1" latinLnBrk="0" hangingPunct="1">
                        <a:lnSpc>
                          <a:spcPct val="115000"/>
                        </a:lnSpc>
                        <a:spcBef>
                          <a:spcPts val="600"/>
                        </a:spcBef>
                        <a:spcAft>
                          <a:spcPts val="0"/>
                        </a:spcAft>
                      </a:pPr>
                      <a:r>
                        <a:rPr lang="en-US" sz="20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p>
                  </a:txBody>
                  <a:tcPr marL="68580" marR="68580" marT="0" marB="0"/>
                </a:tc>
                <a:tc>
                  <a:txBody>
                    <a:bodyPr/>
                    <a:lstStyle/>
                    <a:p>
                      <a:pPr marL="0" algn="l" defTabSz="914400" rtl="0" eaLnBrk="1" latinLnBrk="0" hangingPunct="1">
                        <a:lnSpc>
                          <a:spcPct val="115000"/>
                        </a:lnSpc>
                        <a:spcBef>
                          <a:spcPts val="600"/>
                        </a:spcBef>
                        <a:spcAft>
                          <a:spcPts val="0"/>
                        </a:spcAft>
                      </a:pPr>
                      <a:r>
                        <a:rPr lang="en-IN" sz="20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20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74003022"/>
                  </a:ext>
                </a:extLst>
              </a:tr>
              <a:tr h="70612">
                <a:tc>
                  <a:txBody>
                    <a:bodyPr/>
                    <a:lstStyle/>
                    <a:p>
                      <a:pPr marL="0" algn="l" defTabSz="914400" rtl="0" eaLnBrk="1" latinLnBrk="0" hangingPunct="1">
                        <a:lnSpc>
                          <a:spcPct val="115000"/>
                        </a:lnSpc>
                        <a:spcBef>
                          <a:spcPts val="600"/>
                        </a:spcBef>
                        <a:spcAft>
                          <a:spcPts val="0"/>
                        </a:spcAft>
                      </a:pPr>
                      <a:r>
                        <a:rPr lang="en-US" sz="20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marL="0" algn="l" defTabSz="914400" rtl="0" eaLnBrk="1" latinLnBrk="0" hangingPunct="1">
                        <a:lnSpc>
                          <a:spcPct val="115000"/>
                        </a:lnSpc>
                        <a:spcBef>
                          <a:spcPts val="600"/>
                        </a:spcBef>
                        <a:spcAft>
                          <a:spcPts val="0"/>
                        </a:spcAft>
                      </a:pPr>
                      <a:r>
                        <a:rPr lang="en-IN" sz="20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20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 applicable</a:t>
                      </a:r>
                    </a:p>
                  </a:txBody>
                  <a:tcPr marL="68580" marR="68580" marT="0" marB="0"/>
                </a:tc>
                <a:extLst>
                  <a:ext uri="{0D108BD9-81ED-4DB2-BD59-A6C34878D82A}">
                    <a16:rowId xmlns:a16="http://schemas.microsoft.com/office/drawing/2014/main" val="3193955729"/>
                  </a:ext>
                </a:extLst>
              </a:tr>
              <a:tr h="157480">
                <a:tc>
                  <a:txBody>
                    <a:bodyPr/>
                    <a:lstStyle/>
                    <a:p>
                      <a:pPr marL="0" algn="l" defTabSz="914400" rtl="0" eaLnBrk="1" latinLnBrk="0" hangingPunct="1">
                        <a:lnSpc>
                          <a:spcPct val="115000"/>
                        </a:lnSpc>
                        <a:spcBef>
                          <a:spcPts val="600"/>
                        </a:spcBef>
                        <a:spcAft>
                          <a:spcPts val="0"/>
                        </a:spcAft>
                      </a:pPr>
                      <a:r>
                        <a:rPr lang="en-US" sz="20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marL="457200" indent="-457200" algn="l" defTabSz="914400" rtl="0" eaLnBrk="1" latinLnBrk="0" hangingPunct="1">
                        <a:lnSpc>
                          <a:spcPct val="115000"/>
                        </a:lnSpc>
                        <a:spcBef>
                          <a:spcPts val="600"/>
                        </a:spcBef>
                        <a:spcAft>
                          <a:spcPts val="0"/>
                        </a:spcAft>
                        <a:buAutoNum type="arabicPeriod"/>
                      </a:pPr>
                      <a:r>
                        <a:rPr lang="en-US" sz="2000" b="0" kern="1200" dirty="0">
                          <a:solidFill>
                            <a:schemeClr val="tx1"/>
                          </a:solidFill>
                          <a:effectLst/>
                          <a:latin typeface="Calibri Light" panose="020F0302020204030204" pitchFamily="34" charset="0"/>
                          <a:cs typeface="Calibri Light" panose="020F0302020204030204" pitchFamily="34" charset="0"/>
                        </a:rPr>
                        <a:t>NIC code 2008 introduced</a:t>
                      </a:r>
                    </a:p>
                    <a:p>
                      <a:pPr marL="457200" indent="-457200" algn="l" defTabSz="914400" rtl="0" eaLnBrk="1" latinLnBrk="0" hangingPunct="1">
                        <a:lnSpc>
                          <a:spcPct val="115000"/>
                        </a:lnSpc>
                        <a:spcBef>
                          <a:spcPts val="600"/>
                        </a:spcBef>
                        <a:spcAft>
                          <a:spcPts val="0"/>
                        </a:spcAft>
                        <a:buAutoNum type="arabicPeriod"/>
                      </a:pPr>
                      <a:r>
                        <a:rPr lang="en-US" sz="2000" b="0" kern="1200" dirty="0">
                          <a:solidFill>
                            <a:schemeClr val="tx1"/>
                          </a:solidFill>
                          <a:effectLst/>
                          <a:latin typeface="Calibri Light" panose="020F0302020204030204" pitchFamily="34" charset="0"/>
                          <a:cs typeface="Calibri Light" panose="020F0302020204030204" pitchFamily="34" charset="0"/>
                        </a:rPr>
                        <a:t>Option to enter 5 digit NIC code instead of 2 digit code. Maximum of 3 codes can be entered</a:t>
                      </a:r>
                    </a:p>
                    <a:p>
                      <a:pPr marL="457200" indent="-457200" algn="l" defTabSz="914400" rtl="0" eaLnBrk="1" latinLnBrk="0" hangingPunct="1">
                        <a:lnSpc>
                          <a:spcPct val="115000"/>
                        </a:lnSpc>
                        <a:spcBef>
                          <a:spcPts val="600"/>
                        </a:spcBef>
                        <a:spcAft>
                          <a:spcPts val="0"/>
                        </a:spcAft>
                        <a:buAutoNum type="arabicPeriod"/>
                      </a:pPr>
                      <a:r>
                        <a:rPr lang="en-US" sz="2000" b="0" kern="1200" dirty="0">
                          <a:solidFill>
                            <a:schemeClr val="tx1"/>
                          </a:solidFill>
                          <a:effectLst/>
                          <a:latin typeface="Calibri Light" panose="020F0302020204030204" pitchFamily="34" charset="0"/>
                          <a:cs typeface="Calibri Light" panose="020F0302020204030204" pitchFamily="34" charset="0"/>
                        </a:rPr>
                        <a:t>Several checks/business rules/</a:t>
                      </a:r>
                      <a:r>
                        <a:rPr lang="en-US" sz="2000" b="0" kern="1200" dirty="0">
                          <a:solidFill>
                            <a:schemeClr val="tx1"/>
                          </a:solidFill>
                          <a:effectLst/>
                          <a:latin typeface="Calibri Light" panose="020F0302020204030204" pitchFamily="34" charset="0"/>
                          <a:ea typeface="+mn-ea"/>
                          <a:cs typeface="Calibri Light" panose="020F0302020204030204" pitchFamily="34" charset="0"/>
                        </a:rPr>
                        <a:t>Trademark validations  </a:t>
                      </a:r>
                      <a:r>
                        <a:rPr lang="en-US" sz="2000" b="0" kern="1200" dirty="0">
                          <a:solidFill>
                            <a:schemeClr val="tx1"/>
                          </a:solidFill>
                          <a:effectLst/>
                          <a:latin typeface="Calibri Light" panose="020F0302020204030204" pitchFamily="34" charset="0"/>
                          <a:cs typeface="Calibri Light" panose="020F0302020204030204" pitchFamily="34" charset="0"/>
                        </a:rPr>
                        <a:t>are put in place at FO level to check compliance with The Companies (Incorporation) Rules, 2014</a:t>
                      </a:r>
                    </a:p>
                  </a:txBody>
                  <a:tcPr marL="68580" marR="68580" marT="0" marB="0"/>
                </a:tc>
                <a:extLst>
                  <a:ext uri="{0D108BD9-81ED-4DB2-BD59-A6C34878D82A}">
                    <a16:rowId xmlns:a16="http://schemas.microsoft.com/office/drawing/2014/main" val="2776611188"/>
                  </a:ext>
                </a:extLst>
              </a:tr>
            </a:tbl>
          </a:graphicData>
        </a:graphic>
      </p:graphicFrame>
    </p:spTree>
    <p:extLst>
      <p:ext uri="{BB962C8B-B14F-4D97-AF65-F5344CB8AC3E}">
        <p14:creationId xmlns:p14="http://schemas.microsoft.com/office/powerpoint/2010/main" val="254854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SPICe+ PART B (</a:t>
            </a:r>
            <a:r>
              <a:rPr lang="en-US" altLang="en-US" sz="2800" dirty="0"/>
              <a:t>Simplified Proforma for Incorporating Company Electronically Plus</a:t>
            </a:r>
            <a:endParaRPr lang="en-IN" sz="2800" dirty="0">
              <a:solidFill>
                <a:srgbClr val="336699"/>
              </a:solidFill>
            </a:endParaRPr>
          </a:p>
        </p:txBody>
      </p:sp>
      <p:graphicFrame>
        <p:nvGraphicFramePr>
          <p:cNvPr id="3" name="Table 2">
            <a:extLst>
              <a:ext uri="{FF2B5EF4-FFF2-40B4-BE49-F238E27FC236}">
                <a16:creationId xmlns:a16="http://schemas.microsoft.com/office/drawing/2014/main" id="{D16D8848-82C4-1705-2770-B2C6D4E42FB3}"/>
              </a:ext>
            </a:extLst>
          </p:cNvPr>
          <p:cNvGraphicFramePr>
            <a:graphicFrameLocks noGrp="1"/>
          </p:cNvGraphicFramePr>
          <p:nvPr>
            <p:extLst>
              <p:ext uri="{D42A27DB-BD31-4B8C-83A1-F6EECF244321}">
                <p14:modId xmlns:p14="http://schemas.microsoft.com/office/powerpoint/2010/main" val="2988094918"/>
              </p:ext>
            </p:extLst>
          </p:nvPr>
        </p:nvGraphicFramePr>
        <p:xfrm>
          <a:off x="816952" y="1552304"/>
          <a:ext cx="11056205" cy="5037377"/>
        </p:xfrm>
        <a:graphic>
          <a:graphicData uri="http://schemas.openxmlformats.org/drawingml/2006/table">
            <a:tbl>
              <a:tblPr firstRow="1" firstCol="1" bandRow="1">
                <a:tableStyleId>{5940675A-B579-460E-94D1-54222C63F5DA}</a:tableStyleId>
              </a:tblPr>
              <a:tblGrid>
                <a:gridCol w="2793007">
                  <a:extLst>
                    <a:ext uri="{9D8B030D-6E8A-4147-A177-3AD203B41FA5}">
                      <a16:colId xmlns:a16="http://schemas.microsoft.com/office/drawing/2014/main" val="2591750357"/>
                    </a:ext>
                  </a:extLst>
                </a:gridCol>
                <a:gridCol w="8263198">
                  <a:extLst>
                    <a:ext uri="{9D8B030D-6E8A-4147-A177-3AD203B41FA5}">
                      <a16:colId xmlns:a16="http://schemas.microsoft.com/office/drawing/2014/main" val="1989445441"/>
                    </a:ext>
                  </a:extLst>
                </a:gridCol>
              </a:tblGrid>
              <a:tr h="236251">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95370">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algn="l" defTabSz="914400" rtl="0" eaLnBrk="1" latinLnBrk="0" hangingPunct="1">
                        <a:lnSpc>
                          <a:spcPct val="115000"/>
                        </a:lnSpc>
                        <a:spcBef>
                          <a:spcPts val="600"/>
                        </a:spcBef>
                        <a:spcAft>
                          <a:spcPts val="0"/>
                        </a:spcAft>
                      </a:pPr>
                      <a:r>
                        <a:rPr lang="en-IN" sz="2000" b="0" kern="12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20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295370">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algn="l" defTabSz="914400" rtl="0" eaLnBrk="1" latinLnBrk="0" hangingPunct="1">
                        <a:lnSpc>
                          <a:spcPct val="115000"/>
                        </a:lnSpc>
                        <a:spcBef>
                          <a:spcPts val="600"/>
                        </a:spcBef>
                        <a:spcAft>
                          <a:spcPts val="0"/>
                        </a:spcAft>
                      </a:pPr>
                      <a:r>
                        <a:rPr lang="en-IN" sz="2000" b="0" kern="12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2000" b="0" kern="12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 applicable</a:t>
                      </a:r>
                      <a:endParaRPr lang="en-US" sz="20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745366550"/>
                  </a:ext>
                </a:extLst>
              </a:tr>
              <a:tr h="4113579">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Introduction of e-MOA and e-AOA for section 8 companies also</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INC-3 merged with SPICe+ PART B and DSC of nominee would be required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Bifurcation of capital into different classes to be provided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 box to be displayed adjacent to the data entry in the form at FO level, for those fields where it is required to upload attachment such as Identity proof, residential proof etc. to ensure enhancement in BO processing.</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Standardized noting in case of rejection or re-submission to be provided to BO users and remarks can be viewed through application history. </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6. The requirement to provide INC-14 as an attachment to be done away with by adding it in the ‘Declaration by Professional’.</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7. The requirement to provide INC-15 as an attachment to be done away with by adding it in the 'Declaration by all subscribers and directors’ </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324714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SPICe+ PART B (</a:t>
            </a:r>
            <a:r>
              <a:rPr lang="en-US" altLang="en-US" sz="2800" dirty="0"/>
              <a:t>Simplified Proforma for Incorporating Company Electronically Plus</a:t>
            </a:r>
            <a:r>
              <a:rPr lang="en-IN" altLang="en-US" sz="2800" dirty="0"/>
              <a:t>)</a:t>
            </a:r>
            <a:endParaRPr lang="en-IN" sz="2800" dirty="0">
              <a:solidFill>
                <a:srgbClr val="336699"/>
              </a:solidFill>
            </a:endParaRPr>
          </a:p>
        </p:txBody>
      </p:sp>
      <p:graphicFrame>
        <p:nvGraphicFramePr>
          <p:cNvPr id="3" name="Table 2">
            <a:extLst>
              <a:ext uri="{FF2B5EF4-FFF2-40B4-BE49-F238E27FC236}">
                <a16:creationId xmlns:a16="http://schemas.microsoft.com/office/drawing/2014/main" id="{D16D8848-82C4-1705-2770-B2C6D4E42FB3}"/>
              </a:ext>
            </a:extLst>
          </p:cNvPr>
          <p:cNvGraphicFramePr>
            <a:graphicFrameLocks noGrp="1"/>
          </p:cNvGraphicFramePr>
          <p:nvPr>
            <p:extLst>
              <p:ext uri="{D42A27DB-BD31-4B8C-83A1-F6EECF244321}">
                <p14:modId xmlns:p14="http://schemas.microsoft.com/office/powerpoint/2010/main" val="748252815"/>
              </p:ext>
            </p:extLst>
          </p:nvPr>
        </p:nvGraphicFramePr>
        <p:xfrm>
          <a:off x="816952" y="1552304"/>
          <a:ext cx="11056205" cy="4433821"/>
        </p:xfrm>
        <a:graphic>
          <a:graphicData uri="http://schemas.openxmlformats.org/drawingml/2006/table">
            <a:tbl>
              <a:tblPr firstRow="1" firstCol="1" bandRow="1">
                <a:tableStyleId>{5940675A-B579-460E-94D1-54222C63F5DA}</a:tableStyleId>
              </a:tblPr>
              <a:tblGrid>
                <a:gridCol w="2793007">
                  <a:extLst>
                    <a:ext uri="{9D8B030D-6E8A-4147-A177-3AD203B41FA5}">
                      <a16:colId xmlns:a16="http://schemas.microsoft.com/office/drawing/2014/main" val="2591750357"/>
                    </a:ext>
                  </a:extLst>
                </a:gridCol>
                <a:gridCol w="8263198">
                  <a:extLst>
                    <a:ext uri="{9D8B030D-6E8A-4147-A177-3AD203B41FA5}">
                      <a16:colId xmlns:a16="http://schemas.microsoft.com/office/drawing/2014/main" val="1989445441"/>
                    </a:ext>
                  </a:extLst>
                </a:gridCol>
              </a:tblGrid>
              <a:tr h="241673">
                <a:tc>
                  <a:txBody>
                    <a:bodyPr/>
                    <a:lstStyle/>
                    <a:p>
                      <a:pPr algn="ctr">
                        <a:lnSpc>
                          <a:spcPct val="115000"/>
                        </a:lnSpc>
                        <a:spcAft>
                          <a:spcPts val="0"/>
                        </a:spcAft>
                      </a:pPr>
                      <a:r>
                        <a:rPr lang="en-IN" sz="1600" b="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4169915">
                <a:tc>
                  <a:txBody>
                    <a:bodyPr/>
                    <a:lstStyle/>
                    <a:p>
                      <a:pPr algn="l">
                        <a:lnSpc>
                          <a:spcPct val="115000"/>
                        </a:lnSpc>
                        <a:spcBef>
                          <a:spcPts val="600"/>
                        </a:spcBef>
                        <a:spcAft>
                          <a:spcPts val="0"/>
                        </a:spcAft>
                      </a:pPr>
                      <a:r>
                        <a:rPr lang="en-US"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bg1"/>
                          </a:solidFill>
                          <a:effectLst/>
                          <a:latin typeface="Calibri Light" panose="020F0302020204030204" pitchFamily="34" charset="0"/>
                          <a:cs typeface="Calibri Light" panose="020F0302020204030204" pitchFamily="34" charset="0"/>
                        </a:rPr>
                        <a:t>8. The requirement of providing attachment 'Resolution of unregistered companies in case of Chapter XXI (Part I) companies' in SPICe+ Part B is to be moved to the attachment section of URC-1.</a:t>
                      </a:r>
                    </a:p>
                    <a:p>
                      <a:pPr algn="l">
                        <a:lnSpc>
                          <a:spcPct val="115000"/>
                        </a:lnSpc>
                        <a:spcBef>
                          <a:spcPts val="600"/>
                        </a:spcBef>
                        <a:spcAft>
                          <a:spcPts val="0"/>
                        </a:spcAft>
                      </a:pPr>
                      <a:r>
                        <a:rPr lang="en-US" sz="1600" b="0" dirty="0">
                          <a:solidFill>
                            <a:schemeClr val="bg1"/>
                          </a:solidFill>
                          <a:effectLst/>
                          <a:latin typeface="Calibri Light" panose="020F0302020204030204" pitchFamily="34" charset="0"/>
                          <a:cs typeface="Calibri Light" panose="020F0302020204030204" pitchFamily="34" charset="0"/>
                        </a:rPr>
                        <a:t>9. The requirement to provide attachment ‘Attachment – Part A’ in case SPICe+ Part A is approved separately to be done away with. </a:t>
                      </a:r>
                    </a:p>
                    <a:p>
                      <a:pPr algn="l">
                        <a:lnSpc>
                          <a:spcPct val="115000"/>
                        </a:lnSpc>
                        <a:spcBef>
                          <a:spcPts val="600"/>
                        </a:spcBef>
                        <a:spcAft>
                          <a:spcPts val="0"/>
                        </a:spcAft>
                      </a:pPr>
                      <a:r>
                        <a:rPr lang="en-US" sz="1600" b="0" dirty="0">
                          <a:solidFill>
                            <a:schemeClr val="bg1"/>
                          </a:solidFill>
                          <a:effectLst/>
                          <a:latin typeface="Calibri Light" panose="020F0302020204030204" pitchFamily="34" charset="0"/>
                          <a:cs typeface="Calibri Light" panose="020F0302020204030204" pitchFamily="34" charset="0"/>
                        </a:rPr>
                        <a:t>10. Geo co-ordinates to be enquired</a:t>
                      </a:r>
                    </a:p>
                    <a:p>
                      <a:pPr algn="l">
                        <a:lnSpc>
                          <a:spcPct val="115000"/>
                        </a:lnSpc>
                        <a:spcBef>
                          <a:spcPts val="600"/>
                        </a:spcBef>
                        <a:spcAft>
                          <a:spcPts val="0"/>
                        </a:spcAft>
                      </a:pPr>
                      <a:r>
                        <a:rPr lang="en-US" sz="1600" b="0" dirty="0">
                          <a:solidFill>
                            <a:schemeClr val="bg1"/>
                          </a:solidFill>
                          <a:effectLst/>
                          <a:latin typeface="Calibri Light" panose="020F0302020204030204" pitchFamily="34" charset="0"/>
                          <a:cs typeface="Calibri Light" panose="020F0302020204030204" pitchFamily="34" charset="0"/>
                        </a:rPr>
                        <a:t>11. Attachments removed and information captured in machine readable format</a:t>
                      </a:r>
                    </a:p>
                    <a:p>
                      <a:pPr algn="l">
                        <a:lnSpc>
                          <a:spcPct val="115000"/>
                        </a:lnSpc>
                        <a:spcBef>
                          <a:spcPts val="600"/>
                        </a:spcBef>
                        <a:spcAft>
                          <a:spcPts val="0"/>
                        </a:spcAft>
                      </a:pPr>
                      <a:r>
                        <a:rPr lang="en-US" sz="1600" b="0" dirty="0">
                          <a:solidFill>
                            <a:schemeClr val="bg1"/>
                          </a:solidFill>
                          <a:effectLst/>
                          <a:latin typeface="Calibri Light" panose="020F0302020204030204" pitchFamily="34" charset="0"/>
                          <a:cs typeface="Calibri Light" panose="020F0302020204030204" pitchFamily="34" charset="0"/>
                        </a:rPr>
                        <a:t>12. Other enhancement (pre-filling of data, repositioning of fields, additional data fields added, additional checks and balances introduced etc.)</a:t>
                      </a:r>
                    </a:p>
                    <a:p>
                      <a:pPr algn="l">
                        <a:lnSpc>
                          <a:spcPct val="115000"/>
                        </a:lnSpc>
                        <a:spcBef>
                          <a:spcPts val="600"/>
                        </a:spcBef>
                        <a:spcAft>
                          <a:spcPts val="0"/>
                        </a:spcAft>
                      </a:pPr>
                      <a:r>
                        <a:rPr lang="en-US" sz="1600" b="0" dirty="0">
                          <a:solidFill>
                            <a:schemeClr val="bg1"/>
                          </a:solidFill>
                          <a:effectLst/>
                          <a:latin typeface="Calibri Light" panose="020F0302020204030204" pitchFamily="34" charset="0"/>
                          <a:cs typeface="Calibri Light" panose="020F0302020204030204" pitchFamily="34" charset="0"/>
                        </a:rPr>
                        <a:t>13. Several checks/business rules are put in place at FO level to check compliance with The Companies (Incorporation) Rules, 2014</a:t>
                      </a:r>
                    </a:p>
                    <a:p>
                      <a:pPr algn="l">
                        <a:lnSpc>
                          <a:spcPct val="115000"/>
                        </a:lnSpc>
                        <a:spcBef>
                          <a:spcPts val="600"/>
                        </a:spcBef>
                        <a:spcAft>
                          <a:spcPts val="0"/>
                        </a:spcAft>
                      </a:pPr>
                      <a:endParaRPr lang="en-US" sz="1600" b="0" dirty="0">
                        <a:solidFill>
                          <a:schemeClr val="bg1"/>
                        </a:solidFill>
                        <a:effectLst/>
                        <a:latin typeface="Calibri Light" panose="020F0302020204030204" pitchFamily="34" charset="0"/>
                        <a:cs typeface="Calibri Light" panose="020F0302020204030204" pitchFamily="34" charset="0"/>
                      </a:endParaRPr>
                    </a:p>
                    <a:p>
                      <a:pPr algn="l">
                        <a:lnSpc>
                          <a:spcPct val="115000"/>
                        </a:lnSpc>
                        <a:spcBef>
                          <a:spcPts val="600"/>
                        </a:spcBef>
                        <a:spcAft>
                          <a:spcPts val="0"/>
                        </a:spcAft>
                      </a:pPr>
                      <a:endParaRPr lang="en-US" sz="1600" b="0" dirty="0">
                        <a:solidFill>
                          <a:schemeClr val="bg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56152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3200" dirty="0"/>
              <a:t>URC-1 (</a:t>
            </a:r>
            <a:r>
              <a:rPr lang="en-US" altLang="en-US" sz="3200" dirty="0"/>
              <a:t>Application by a company for registration under section 366</a:t>
            </a:r>
            <a:r>
              <a:rPr lang="en-IN" altLang="en-US" sz="3200" dirty="0"/>
              <a:t>)</a:t>
            </a:r>
            <a:endParaRPr lang="en-IN"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2249474097"/>
              </p:ext>
            </p:extLst>
          </p:nvPr>
        </p:nvGraphicFramePr>
        <p:xfrm>
          <a:off x="816952" y="1873506"/>
          <a:ext cx="10492155" cy="4502040"/>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94736">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 - 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applicable</a:t>
                      </a:r>
                    </a:p>
                  </a:txBody>
                  <a:tcPr marL="68580" marR="68580" marT="0" marB="0"/>
                </a:tc>
                <a:extLst>
                  <a:ext uri="{0D108BD9-81ED-4DB2-BD59-A6C34878D82A}">
                    <a16:rowId xmlns:a16="http://schemas.microsoft.com/office/drawing/2014/main" val="1745366550"/>
                  </a:ext>
                </a:extLst>
              </a:tr>
              <a:tr h="157480">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The requirement of providing attachment 'Resolution of unregistered companies in case of Chapter XXI (Part I) companies’ is added in the attachment section of URC-1.</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Attachments ‘Consent of majority of members’, ‘Consent of at least three-fourth of members agreeing for registration under this part’, ‘Declaration from all the members regarding compliance as per section 8(1)(b) and section 8(1)(c) of the Act and detailed objects of the company’ have been removed and added as declarations in INC-9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Attachments ‘Declaration of two or more directors verifying the particulars of all members/partners’, ‘Undertaking by the proposed directors for compliance with requirements of Indian Stamp Act, 1899’ have been removed and added as declarations in URC-1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Attachment ‘Certificate from a CA/CS/CWA certifying the compliance with all the provisions of Stamp Act, to the extent applicable’ has been removed and added as declaration under ‘Declaration professional’ in URC-1.</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308666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3200" dirty="0"/>
              <a:t>URC-1 (</a:t>
            </a:r>
            <a:r>
              <a:rPr lang="en-US" altLang="en-US" sz="3200" dirty="0"/>
              <a:t>Application by a company for registration under section 366</a:t>
            </a:r>
            <a:r>
              <a:rPr lang="en-IN" altLang="en-US" sz="3200" dirty="0"/>
              <a:t>)</a:t>
            </a:r>
            <a:endParaRPr lang="en-IN"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2673695040"/>
              </p:ext>
            </p:extLst>
          </p:nvPr>
        </p:nvGraphicFramePr>
        <p:xfrm>
          <a:off x="816952" y="1552304"/>
          <a:ext cx="11056205" cy="4910836"/>
        </p:xfrm>
        <a:graphic>
          <a:graphicData uri="http://schemas.openxmlformats.org/drawingml/2006/table">
            <a:tbl>
              <a:tblPr firstRow="1" firstCol="1" bandRow="1">
                <a:tableStyleId>{5940675A-B579-460E-94D1-54222C63F5DA}</a:tableStyleId>
              </a:tblPr>
              <a:tblGrid>
                <a:gridCol w="2793007">
                  <a:extLst>
                    <a:ext uri="{9D8B030D-6E8A-4147-A177-3AD203B41FA5}">
                      <a16:colId xmlns:a16="http://schemas.microsoft.com/office/drawing/2014/main" val="2591750357"/>
                    </a:ext>
                  </a:extLst>
                </a:gridCol>
                <a:gridCol w="8263198">
                  <a:extLst>
                    <a:ext uri="{9D8B030D-6E8A-4147-A177-3AD203B41FA5}">
                      <a16:colId xmlns:a16="http://schemas.microsoft.com/office/drawing/2014/main" val="1989445441"/>
                    </a:ext>
                  </a:extLst>
                </a:gridCol>
              </a:tblGrid>
              <a:tr h="241673">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4169915">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Change in the nomenclature of attachment(s) from ‘No objection certificate from the concerned Registrar of Firms or Registrar of Companies (LLP)’ to ‘Intimation from the concerned Registrar of Firms or Registrar of Companies (LLP)’ and ‘No objection certificate/Consent given by secured creditors’ to ‘NOC from secured creditors along with charge-holder, if applicable’.</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6. Inclusion of additional fields for capturing the publication of advertisement as per Rule 4 of Companies (Authorized to register) Rules, 2014, objection details along with an attachment ‘Copy of objection(s) received from companies along with details of resolution(s) provided, if applicable’ added.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8.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9. Other enhancement (pre-filling of data, repositioning of fields, additional data fields added, additional checks and balances introduced etc.)</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10. Several checks/business rules are put in place at FO level to check compliance with The Companies (Incorporation) Rules, 2014</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227948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E-</a:t>
            </a:r>
            <a:r>
              <a:rPr lang="en-IN" altLang="en-US" sz="2800" dirty="0" err="1"/>
              <a:t>MoA</a:t>
            </a:r>
            <a:r>
              <a:rPr lang="en-IN" altLang="en-US" sz="2800" dirty="0"/>
              <a:t> (Memorandum of Association) and E-</a:t>
            </a:r>
            <a:r>
              <a:rPr lang="en-IN" altLang="en-US" sz="2800" dirty="0" err="1"/>
              <a:t>AoA</a:t>
            </a:r>
            <a:r>
              <a:rPr lang="en-IN" altLang="en-US" sz="2800" dirty="0"/>
              <a:t> (Articles of Association)</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674830896"/>
              </p:ext>
            </p:extLst>
          </p:nvPr>
        </p:nvGraphicFramePr>
        <p:xfrm>
          <a:off x="816952" y="1873506"/>
          <a:ext cx="10492155" cy="3099960"/>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94736">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 - 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 applicable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745366550"/>
                  </a:ext>
                </a:extLst>
              </a:tr>
              <a:tr h="157480">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Introduction of e-MOA [INC-13] and e-AOA[INC-31] for section 8 companies.</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Auto-population of object clause, subscriber and share capital details from SPICe+ Part A and Part B.</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Other enhancement (pre-filling of data, repositioning of fields, additional data fields added, additional checks and balances introduced etc.)</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Several checks/business rules are put in place at FO level to check compliance with The Companies (Incorporation) Rules, 2014.</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427364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INC-35 (AGILE PRO-S)</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943512653"/>
              </p:ext>
            </p:extLst>
          </p:nvPr>
        </p:nvGraphicFramePr>
        <p:xfrm>
          <a:off x="816952" y="1542430"/>
          <a:ext cx="10492155" cy="3380376"/>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94736">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 - 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 applicable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745366550"/>
                  </a:ext>
                </a:extLst>
              </a:tr>
              <a:tr h="0">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A box to be displayed adjacent to the data entry in the form at FO level, for those fields where it is required to upload attachment such as Identity proof, residential proof etc. to ensure enhancement in BO processing.</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Other enhancement (pre-filling of data, repositioning of fields, additional data fields added, additional checks and balances introduced etc.)</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Several checks/business rules are put in place at FO level to check compliance with The Companies (Incorporation) Rules, 2014</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47399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INC-9 (</a:t>
            </a:r>
            <a:r>
              <a:rPr lang="en-US" altLang="en-US" sz="2800" dirty="0"/>
              <a:t>Declaration by Subscribers and First Directors</a:t>
            </a:r>
            <a:r>
              <a:rPr lang="en-IN" altLang="en-US" sz="2800" dirty="0"/>
              <a:t>)</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203329282"/>
              </p:ext>
            </p:extLst>
          </p:nvPr>
        </p:nvGraphicFramePr>
        <p:xfrm>
          <a:off x="816952" y="1542430"/>
          <a:ext cx="10492155" cy="4297824"/>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94736">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 - 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 applicable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745366550"/>
                  </a:ext>
                </a:extLst>
              </a:tr>
              <a:tr h="0">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 has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The requirement to provide INC-15 as an attachment to be done away in SPICe+ PART B by adding it in the 'Declaration by all subscribers and directors’ </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Attachments ‘Consent of majority of members’, ‘Consent of at least three-fourth of members agreeing for registration under this part’, ‘Declaration from all the members regarding compliance as per section 8(1)(b) and section 8(1)(c) of the Act and detailed objects of the company’ have been removed in URC-1 and added as declarations in INC-9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Other enhancement (pre-filling of data, repositioning of fields, additional data fields added, additional checks and balances introduced etc.)</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Several checks/business rules are put in place at FO level to check compliance with The Companies (Incorporation) Rules, 2014</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3965862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DIR-12 (</a:t>
            </a:r>
            <a:r>
              <a:rPr lang="en-US" altLang="en-US" sz="2800" dirty="0"/>
              <a:t>Particulars of appointment of directors and the key managerial personnel and the changes among them</a:t>
            </a:r>
            <a:r>
              <a:rPr lang="en-IN" altLang="en-US" sz="2800" dirty="0"/>
              <a:t>)</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1521615068"/>
              </p:ext>
            </p:extLst>
          </p:nvPr>
        </p:nvGraphicFramePr>
        <p:xfrm>
          <a:off x="816952" y="1542430"/>
          <a:ext cx="10492155" cy="4335904"/>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94736">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 The form will be processed in Non-STP for the following scenarios:</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‘Cessation’ is selected in data field 3(a) – “Purpose of filing the form” and value selected in data field “due to” is ‘Vacation of office u/s 167’ </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‘Cessation’ is selected in data field 3(a) – “Purpose of filing the form” and value selected in data field “due to” is ‘Removal u/s 169’</a:t>
                      </a:r>
                    </a:p>
                    <a:p>
                      <a:pPr algn="l">
                        <a:lnSpc>
                          <a:spcPct val="115000"/>
                        </a:lnSpc>
                        <a:spcBef>
                          <a:spcPts val="600"/>
                        </a:spcBef>
                        <a:spcAft>
                          <a:spcPts val="0"/>
                        </a:spcAft>
                      </a:pPr>
                      <a:r>
                        <a:rPr lang="en-US" sz="1600" b="0" dirty="0">
                          <a:solidFill>
                            <a:srgbClr val="2C973E"/>
                          </a:solidFill>
                          <a:effectLst/>
                          <a:latin typeface="Calibri Light" panose="020F0302020204030204" pitchFamily="34" charset="0"/>
                          <a:ea typeface="Calibri" panose="020F0502020204030204" pitchFamily="34" charset="0"/>
                          <a:cs typeface="Calibri Light" panose="020F0302020204030204" pitchFamily="34" charset="0"/>
                        </a:rPr>
                        <a:t>• Company is marked as ‘management dispute company’  </a:t>
                      </a:r>
                    </a:p>
                    <a:p>
                      <a:pPr algn="l">
                        <a:lnSpc>
                          <a:spcPct val="115000"/>
                        </a:lnSpc>
                        <a:spcBef>
                          <a:spcPts val="600"/>
                        </a:spcBef>
                        <a:spcAft>
                          <a:spcPts val="0"/>
                        </a:spcAft>
                      </a:pPr>
                      <a:r>
                        <a:rPr lang="en-US" sz="1600" b="0" dirty="0">
                          <a:solidFill>
                            <a:srgbClr val="2C973E"/>
                          </a:solidFill>
                          <a:effectLst/>
                          <a:latin typeface="Calibri Light" panose="020F0302020204030204" pitchFamily="34" charset="0"/>
                          <a:ea typeface="Calibri" panose="020F0502020204030204" pitchFamily="34" charset="0"/>
                          <a:cs typeface="Calibri Light" panose="020F0302020204030204" pitchFamily="34" charset="0"/>
                        </a:rPr>
                        <a:t>• Value selected in data field 3(a) is ‘Appointment due to disqualification of all the existing directors’ or ‘Appointment by </a:t>
                      </a:r>
                      <a:r>
                        <a:rPr lang="en-US" sz="1600" b="0" kern="1200" dirty="0">
                          <a:solidFill>
                            <a:srgbClr val="2C973E"/>
                          </a:solidFill>
                          <a:effectLst/>
                          <a:latin typeface="Calibri Light" panose="020F0302020204030204" pitchFamily="34" charset="0"/>
                          <a:ea typeface="Calibri" panose="020F0502020204030204" pitchFamily="34" charset="0"/>
                          <a:cs typeface="Calibri Light" panose="020F0302020204030204" pitchFamily="34" charset="0"/>
                        </a:rPr>
                        <a:t>liquidator</a:t>
                      </a:r>
                      <a:r>
                        <a:rPr lang="en-IN" sz="1600" b="0" kern="1200" dirty="0">
                          <a:solidFill>
                            <a:srgbClr val="2C973E"/>
                          </a:solidFill>
                          <a:effectLst/>
                          <a:latin typeface="Calibri Light" panose="020F0302020204030204" pitchFamily="34" charset="0"/>
                          <a:ea typeface="+mn-ea"/>
                          <a:cs typeface="Calibri Light" panose="020F0302020204030204" pitchFamily="34" charset="0"/>
                        </a:rPr>
                        <a:t>/IRP/RP</a:t>
                      </a:r>
                      <a:r>
                        <a:rPr lang="en-US" sz="1600" b="0" kern="1200" dirty="0">
                          <a:solidFill>
                            <a:srgbClr val="2C973E"/>
                          </a:solidFill>
                          <a:effectLst/>
                          <a:latin typeface="Calibri Light" panose="020F0302020204030204" pitchFamily="34" charset="0"/>
                          <a:ea typeface="Calibri" panose="020F0502020204030204" pitchFamily="34" charset="0"/>
                          <a:cs typeface="Calibri Light" panose="020F0302020204030204" pitchFamily="34" charset="0"/>
                        </a:rPr>
                        <a:t>’</a:t>
                      </a:r>
                    </a:p>
                    <a:p>
                      <a:pPr algn="l">
                        <a:lnSpc>
                          <a:spcPct val="115000"/>
                        </a:lnSpc>
                        <a:spcBef>
                          <a:spcPts val="600"/>
                        </a:spcBef>
                        <a:spcAft>
                          <a:spcPts val="0"/>
                        </a:spcAft>
                      </a:pPr>
                      <a:r>
                        <a:rPr lang="en-US" sz="1600" b="0" dirty="0">
                          <a:solidFill>
                            <a:srgbClr val="2C973E"/>
                          </a:solidFill>
                          <a:effectLst/>
                          <a:latin typeface="Calibri Light" panose="020F0302020204030204" pitchFamily="34" charset="0"/>
                          <a:ea typeface="Calibri" panose="020F0502020204030204" pitchFamily="34" charset="0"/>
                          <a:cs typeface="Calibri Light" panose="020F0302020204030204" pitchFamily="34" charset="0"/>
                        </a:rPr>
                        <a:t>• In case the form is being filed for multiple Directors, if the value for any of the Directors matches above, the entire form will be processed in Non-STP mode.</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B. In all other cases, the form shall be processed in STP mode.</a:t>
                      </a: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30 days for other than IFSC company / 60 days for IFSC company from Date of appointment/ cessation/ change in designation</a:t>
                      </a:r>
                    </a:p>
                  </a:txBody>
                  <a:tcPr marL="68580" marR="68580" marT="0" marB="0"/>
                </a:tc>
                <a:extLst>
                  <a:ext uri="{0D108BD9-81ED-4DB2-BD59-A6C34878D82A}">
                    <a16:rowId xmlns:a16="http://schemas.microsoft.com/office/drawing/2014/main" val="1745366550"/>
                  </a:ext>
                </a:extLst>
              </a:tr>
            </a:tbl>
          </a:graphicData>
        </a:graphic>
      </p:graphicFrame>
    </p:spTree>
    <p:extLst>
      <p:ext uri="{BB962C8B-B14F-4D97-AF65-F5344CB8AC3E}">
        <p14:creationId xmlns:p14="http://schemas.microsoft.com/office/powerpoint/2010/main" val="398281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DIR-12 (</a:t>
            </a:r>
            <a:r>
              <a:rPr lang="en-US" altLang="en-US" sz="2800" dirty="0"/>
              <a:t>Particulars of appointment of directors and the key managerial personnel and the changes among them</a:t>
            </a:r>
            <a:r>
              <a:rPr lang="en-IN" altLang="en-US" sz="2800" dirty="0"/>
              <a:t>)</a:t>
            </a:r>
            <a:endParaRPr lang="en-IN" sz="280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1426176901"/>
              </p:ext>
            </p:extLst>
          </p:nvPr>
        </p:nvGraphicFramePr>
        <p:xfrm>
          <a:off x="816952" y="1552304"/>
          <a:ext cx="11056205" cy="4433821"/>
        </p:xfrm>
        <a:graphic>
          <a:graphicData uri="http://schemas.openxmlformats.org/drawingml/2006/table">
            <a:tbl>
              <a:tblPr firstRow="1" firstCol="1" bandRow="1">
                <a:tableStyleId>{5940675A-B579-460E-94D1-54222C63F5DA}</a:tableStyleId>
              </a:tblPr>
              <a:tblGrid>
                <a:gridCol w="2793007">
                  <a:extLst>
                    <a:ext uri="{9D8B030D-6E8A-4147-A177-3AD203B41FA5}">
                      <a16:colId xmlns:a16="http://schemas.microsoft.com/office/drawing/2014/main" val="2591750357"/>
                    </a:ext>
                  </a:extLst>
                </a:gridCol>
                <a:gridCol w="8263198">
                  <a:extLst>
                    <a:ext uri="{9D8B030D-6E8A-4147-A177-3AD203B41FA5}">
                      <a16:colId xmlns:a16="http://schemas.microsoft.com/office/drawing/2014/main" val="1989445441"/>
                    </a:ext>
                  </a:extLst>
                </a:gridCol>
              </a:tblGrid>
              <a:tr h="241673">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4169915">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Two new purposes added added in case where all the directors of the company become disqualified under the Companies Act, 2013, in the section 'Purpose of filing the form' with the nomenclature as 'Appointment due to disqualifications of all the existing directors' and in such case Promoter Shareholder shall have the signing rights and 'Appointment by liquidator/IRP/RP' in case of liquidation and in such case liquidator shall have the signing rights.</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Consent to act as a director in form DIR-2 shall be part of form DIR-12 itself. Further, it can be validated with the digital signature of the director appointed.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Other enhancement (pre-filling of data, repositioning of fields, nomenclature update, additional checks and balances introduced etc.)</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245315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5473" y="396657"/>
            <a:ext cx="10487577" cy="976312"/>
          </a:xfrm>
        </p:spPr>
        <p:txBody>
          <a:bodyPr/>
          <a:lstStyle/>
          <a:p>
            <a:r>
              <a:rPr lang="en-US" dirty="0">
                <a:solidFill>
                  <a:schemeClr val="bg1">
                    <a:lumMod val="95000"/>
                  </a:schemeClr>
                </a:solidFill>
              </a:rPr>
              <a:t>Set 2 – Forms Count</a:t>
            </a:r>
          </a:p>
        </p:txBody>
      </p:sp>
      <p:graphicFrame>
        <p:nvGraphicFramePr>
          <p:cNvPr id="3" name="Table 2">
            <a:extLst>
              <a:ext uri="{FF2B5EF4-FFF2-40B4-BE49-F238E27FC236}">
                <a16:creationId xmlns:a16="http://schemas.microsoft.com/office/drawing/2014/main" id="{7B0A96E2-619C-F288-5BC5-F6E3A9EDAFEB}"/>
              </a:ext>
            </a:extLst>
          </p:cNvPr>
          <p:cNvGraphicFramePr>
            <a:graphicFrameLocks noGrp="1"/>
          </p:cNvGraphicFramePr>
          <p:nvPr>
            <p:extLst>
              <p:ext uri="{D42A27DB-BD31-4B8C-83A1-F6EECF244321}">
                <p14:modId xmlns:p14="http://schemas.microsoft.com/office/powerpoint/2010/main" val="1368599381"/>
              </p:ext>
            </p:extLst>
          </p:nvPr>
        </p:nvGraphicFramePr>
        <p:xfrm>
          <a:off x="535473" y="1755467"/>
          <a:ext cx="11014101" cy="2259437"/>
        </p:xfrm>
        <a:graphic>
          <a:graphicData uri="http://schemas.openxmlformats.org/drawingml/2006/table">
            <a:tbl>
              <a:tblPr firstRow="1" firstCol="1" bandRow="1"/>
              <a:tblGrid>
                <a:gridCol w="684286">
                  <a:extLst>
                    <a:ext uri="{9D8B030D-6E8A-4147-A177-3AD203B41FA5}">
                      <a16:colId xmlns:a16="http://schemas.microsoft.com/office/drawing/2014/main" val="1835254703"/>
                    </a:ext>
                  </a:extLst>
                </a:gridCol>
                <a:gridCol w="5996967">
                  <a:extLst>
                    <a:ext uri="{9D8B030D-6E8A-4147-A177-3AD203B41FA5}">
                      <a16:colId xmlns:a16="http://schemas.microsoft.com/office/drawing/2014/main" val="1315014253"/>
                    </a:ext>
                  </a:extLst>
                </a:gridCol>
                <a:gridCol w="4332848">
                  <a:extLst>
                    <a:ext uri="{9D8B030D-6E8A-4147-A177-3AD203B41FA5}">
                      <a16:colId xmlns:a16="http://schemas.microsoft.com/office/drawing/2014/main" val="1963883732"/>
                    </a:ext>
                  </a:extLst>
                </a:gridCol>
              </a:tblGrid>
              <a:tr h="5017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Bef>
                          <a:spcPts val="600"/>
                        </a:spcBef>
                        <a:spcAft>
                          <a:spcPts val="600"/>
                        </a:spcAft>
                      </a:pPr>
                      <a:endParaRPr lang="en-IN" sz="1800" dirty="0">
                        <a:effectLst/>
                        <a:latin typeface="+mn-lt"/>
                        <a:ea typeface="Times New Roman" panose="02020603050405020304" pitchFamily="18" charset="0"/>
                      </a:endParaRPr>
                    </a:p>
                  </a:txBody>
                  <a:tcPr marL="44201" marR="4420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Bef>
                          <a:spcPts val="600"/>
                        </a:spcBef>
                        <a:spcAft>
                          <a:spcPts val="600"/>
                        </a:spcAft>
                      </a:pPr>
                      <a:r>
                        <a:rPr lang="en-AU" sz="1800" b="1" dirty="0">
                          <a:effectLst/>
                        </a:rPr>
                        <a:t>Description</a:t>
                      </a:r>
                      <a:endParaRPr lang="en-IN" sz="1800" dirty="0">
                        <a:effectLst/>
                        <a:latin typeface="+mn-lt"/>
                        <a:ea typeface="Times New Roman" panose="02020603050405020304" pitchFamily="18" charset="0"/>
                      </a:endParaRPr>
                    </a:p>
                  </a:txBody>
                  <a:tcPr marL="44201" marR="4420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Bef>
                          <a:spcPts val="600"/>
                        </a:spcBef>
                        <a:spcAft>
                          <a:spcPts val="600"/>
                        </a:spcAft>
                      </a:pPr>
                      <a:r>
                        <a:rPr lang="en-AU" sz="1800" b="1" dirty="0">
                          <a:effectLst/>
                        </a:rPr>
                        <a:t>Count of Forms </a:t>
                      </a:r>
                      <a:endParaRPr lang="en-IN" sz="1800" dirty="0">
                        <a:effectLst/>
                        <a:latin typeface="+mn-lt"/>
                        <a:ea typeface="Times New Roman" panose="02020603050405020304" pitchFamily="18" charset="0"/>
                      </a:endParaRPr>
                    </a:p>
                  </a:txBody>
                  <a:tcPr marL="44201" marR="4420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21910336"/>
                  </a:ext>
                </a:extLst>
              </a:tr>
              <a:tr h="58590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Bef>
                          <a:spcPts val="600"/>
                        </a:spcBef>
                        <a:spcAft>
                          <a:spcPts val="600"/>
                        </a:spcAft>
                      </a:pPr>
                      <a:r>
                        <a:rPr lang="en-IN" sz="1800" dirty="0">
                          <a:effectLst/>
                          <a:latin typeface="+mn-lt"/>
                          <a:ea typeface="Times New Roman" panose="02020603050405020304" pitchFamily="18" charset="0"/>
                        </a:rPr>
                        <a:t>1</a:t>
                      </a:r>
                    </a:p>
                  </a:txBody>
                  <a:tcPr marL="44201" marR="442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Bef>
                          <a:spcPts val="600"/>
                        </a:spcBef>
                        <a:spcAft>
                          <a:spcPts val="600"/>
                        </a:spcAft>
                      </a:pPr>
                      <a:r>
                        <a:rPr lang="en-IN" sz="1800" dirty="0">
                          <a:solidFill>
                            <a:schemeClr val="tx1"/>
                          </a:solidFill>
                        </a:rPr>
                        <a:t>Set 2 [Incorporation forms]</a:t>
                      </a:r>
                      <a:endParaRPr lang="en-IN" sz="1800" dirty="0">
                        <a:effectLst/>
                        <a:latin typeface="+mn-lt"/>
                        <a:ea typeface="Times New Roman" panose="02020603050405020304" pitchFamily="18" charset="0"/>
                      </a:endParaRPr>
                    </a:p>
                  </a:txBody>
                  <a:tcPr marL="44201" marR="4420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spcBef>
                          <a:spcPts val="600"/>
                        </a:spcBef>
                        <a:spcAft>
                          <a:spcPts val="600"/>
                        </a:spcAft>
                      </a:pPr>
                      <a:r>
                        <a:rPr lang="en-GB" sz="1800" kern="1200" dirty="0">
                          <a:solidFill>
                            <a:srgbClr val="000000"/>
                          </a:solidFill>
                          <a:effectLst/>
                        </a:rPr>
                        <a:t>10</a:t>
                      </a:r>
                      <a:endParaRPr lang="en-IN" sz="1800" dirty="0">
                        <a:effectLst/>
                        <a:latin typeface="+mn-lt"/>
                        <a:ea typeface="Times New Roman" panose="02020603050405020304" pitchFamily="18" charset="0"/>
                      </a:endParaRPr>
                    </a:p>
                  </a:txBody>
                  <a:tcPr marL="44201" marR="4420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95923975"/>
                  </a:ext>
                </a:extLst>
              </a:tr>
              <a:tr h="58590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Bef>
                          <a:spcPts val="600"/>
                        </a:spcBef>
                        <a:spcAft>
                          <a:spcPts val="600"/>
                        </a:spcAft>
                      </a:pPr>
                      <a:r>
                        <a:rPr lang="en-IN" sz="1800" dirty="0">
                          <a:effectLst/>
                          <a:latin typeface="+mn-lt"/>
                          <a:ea typeface="Times New Roman" panose="02020603050405020304" pitchFamily="18" charset="0"/>
                        </a:rPr>
                        <a:t>2</a:t>
                      </a:r>
                    </a:p>
                  </a:txBody>
                  <a:tcPr marL="44201" marR="442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Bef>
                          <a:spcPts val="600"/>
                        </a:spcBef>
                        <a:spcAft>
                          <a:spcPts val="600"/>
                        </a:spcAft>
                      </a:pPr>
                      <a:r>
                        <a:rPr lang="en-IN" sz="1800" dirty="0">
                          <a:solidFill>
                            <a:schemeClr val="tx1"/>
                          </a:solidFill>
                        </a:rPr>
                        <a:t>Set 2 [Other forms] </a:t>
                      </a:r>
                      <a:endParaRPr lang="en-IN" sz="1800" b="0" kern="1200" dirty="0">
                        <a:solidFill>
                          <a:srgbClr val="000000"/>
                        </a:solidFill>
                        <a:effectLst/>
                        <a:latin typeface="+mn-lt"/>
                        <a:ea typeface="+mn-ea"/>
                        <a:cs typeface="+mn-cs"/>
                      </a:endParaRPr>
                    </a:p>
                  </a:txBody>
                  <a:tcPr marL="44201" marR="4420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spcBef>
                          <a:spcPts val="600"/>
                        </a:spcBef>
                        <a:spcAft>
                          <a:spcPts val="600"/>
                        </a:spcAft>
                      </a:pPr>
                      <a:r>
                        <a:rPr lang="en-IN" sz="1800" dirty="0">
                          <a:effectLst/>
                          <a:latin typeface="+mn-lt"/>
                          <a:ea typeface="Times New Roman" panose="02020603050405020304" pitchFamily="18" charset="0"/>
                        </a:rPr>
                        <a:t>46</a:t>
                      </a:r>
                    </a:p>
                  </a:txBody>
                  <a:tcPr marL="44201" marR="442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321452511"/>
                  </a:ext>
                </a:extLst>
              </a:tr>
              <a:tr h="58590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Bef>
                          <a:spcPts val="600"/>
                        </a:spcBef>
                        <a:spcAft>
                          <a:spcPts val="600"/>
                        </a:spcAft>
                      </a:pPr>
                      <a:endParaRPr lang="en-IN" sz="1800" dirty="0">
                        <a:effectLst/>
                        <a:latin typeface="+mn-lt"/>
                        <a:ea typeface="Times New Roman" panose="02020603050405020304" pitchFamily="18" charset="0"/>
                      </a:endParaRPr>
                    </a:p>
                  </a:txBody>
                  <a:tcPr marL="44201" marR="442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Bef>
                          <a:spcPts val="600"/>
                        </a:spcBef>
                        <a:spcAft>
                          <a:spcPts val="600"/>
                        </a:spcAft>
                      </a:pPr>
                      <a:r>
                        <a:rPr lang="en-IN" sz="1800" b="1" kern="1200" dirty="0">
                          <a:solidFill>
                            <a:srgbClr val="000000"/>
                          </a:solidFill>
                          <a:effectLst/>
                          <a:latin typeface="+mn-lt"/>
                          <a:ea typeface="+mn-ea"/>
                          <a:cs typeface="+mn-cs"/>
                        </a:rPr>
                        <a:t>TOTAL</a:t>
                      </a:r>
                    </a:p>
                  </a:txBody>
                  <a:tcPr marL="44201" marR="4420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spcBef>
                          <a:spcPts val="600"/>
                        </a:spcBef>
                        <a:spcAft>
                          <a:spcPts val="600"/>
                        </a:spcAft>
                      </a:pPr>
                      <a:r>
                        <a:rPr lang="en-IN" sz="1800" b="1" dirty="0">
                          <a:effectLst/>
                          <a:latin typeface="+mn-lt"/>
                          <a:ea typeface="Times New Roman" panose="02020603050405020304" pitchFamily="18" charset="0"/>
                        </a:rPr>
                        <a:t>56</a:t>
                      </a:r>
                    </a:p>
                  </a:txBody>
                  <a:tcPr marL="44201" marR="4420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527981868"/>
                  </a:ext>
                </a:extLst>
              </a:tr>
            </a:tbl>
          </a:graphicData>
        </a:graphic>
      </p:graphicFrame>
    </p:spTree>
    <p:extLst>
      <p:ext uri="{BB962C8B-B14F-4D97-AF65-F5344CB8AC3E}">
        <p14:creationId xmlns:p14="http://schemas.microsoft.com/office/powerpoint/2010/main" val="287375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MGT-14 (</a:t>
            </a:r>
            <a:r>
              <a:rPr lang="en-US" altLang="en-US" sz="2800" dirty="0"/>
              <a:t>Filing of Resolutions and agreements to the Registrar</a:t>
            </a:r>
            <a:r>
              <a:rPr lang="en-IN" altLang="en-US" sz="2800" dirty="0"/>
              <a:t>)</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1385071993"/>
              </p:ext>
            </p:extLst>
          </p:nvPr>
        </p:nvGraphicFramePr>
        <p:xfrm>
          <a:off x="816952" y="1542430"/>
          <a:ext cx="10492155" cy="4956426"/>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134698">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The form shall be processed in STP or Non-STP mode depending on the purpose selected in the form.</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Within 30 Days / 60 days in case of IFSC company from date of passing the resolution / postal ballot/ making any agreement, whichever is earlier.</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 has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In case of change of objects, introduction of NIC code 2008</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e-</a:t>
                      </a:r>
                      <a:r>
                        <a:rPr lang="en-US" sz="1600" b="0" dirty="0" err="1">
                          <a:solidFill>
                            <a:schemeClr val="tx1"/>
                          </a:solidFill>
                          <a:effectLst/>
                          <a:latin typeface="Calibri Light" panose="020F0302020204030204" pitchFamily="34" charset="0"/>
                          <a:cs typeface="Calibri Light" panose="020F0302020204030204" pitchFamily="34" charset="0"/>
                        </a:rPr>
                        <a:t>MoA</a:t>
                      </a:r>
                      <a:r>
                        <a:rPr lang="en-US" sz="1600" b="0" dirty="0">
                          <a:solidFill>
                            <a:schemeClr val="tx1"/>
                          </a:solidFill>
                          <a:effectLst/>
                          <a:latin typeface="Calibri Light" panose="020F0302020204030204" pitchFamily="34" charset="0"/>
                          <a:cs typeface="Calibri Light" panose="020F0302020204030204" pitchFamily="34" charset="0"/>
                        </a:rPr>
                        <a:t> and e-</a:t>
                      </a:r>
                      <a:r>
                        <a:rPr lang="en-US" sz="1600" b="0" dirty="0" err="1">
                          <a:solidFill>
                            <a:schemeClr val="tx1"/>
                          </a:solidFill>
                          <a:effectLst/>
                          <a:latin typeface="Calibri Light" panose="020F0302020204030204" pitchFamily="34" charset="0"/>
                          <a:cs typeface="Calibri Light" panose="020F0302020204030204" pitchFamily="34" charset="0"/>
                        </a:rPr>
                        <a:t>AoA</a:t>
                      </a:r>
                      <a:r>
                        <a:rPr lang="en-US" sz="1600" b="0" dirty="0">
                          <a:solidFill>
                            <a:schemeClr val="tx1"/>
                          </a:solidFill>
                          <a:effectLst/>
                          <a:latin typeface="Calibri Light" panose="020F0302020204030204" pitchFamily="34" charset="0"/>
                          <a:cs typeface="Calibri Light" panose="020F0302020204030204" pitchFamily="34" charset="0"/>
                        </a:rPr>
                        <a:t> introduced as linked filing for multiple purposes.</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New purposes added, and existing purposes modified.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Change in processing type from NSTP to STP in case of ‘Alteration in memorandum for change in name’</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6. Automatic change of status of the company to ‘Under Liquidation’ upon approval in case one of the purposes of passing the resolution is selected as ‘Voluntary liquidation under sec 59</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446446022"/>
                  </a:ext>
                </a:extLst>
              </a:tr>
            </a:tbl>
          </a:graphicData>
        </a:graphic>
      </p:graphicFrame>
      <p:graphicFrame>
        <p:nvGraphicFramePr>
          <p:cNvPr id="3" name="Object 2">
            <a:extLst>
              <a:ext uri="{FF2B5EF4-FFF2-40B4-BE49-F238E27FC236}">
                <a16:creationId xmlns:a16="http://schemas.microsoft.com/office/drawing/2014/main" id="{8BC17A8D-0066-BF80-8868-7923F9C5B6D1}"/>
              </a:ext>
            </a:extLst>
          </p:cNvPr>
          <p:cNvGraphicFramePr>
            <a:graphicFrameLocks noChangeAspect="1"/>
          </p:cNvGraphicFramePr>
          <p:nvPr>
            <p:extLst>
              <p:ext uri="{D42A27DB-BD31-4B8C-83A1-F6EECF244321}">
                <p14:modId xmlns:p14="http://schemas.microsoft.com/office/powerpoint/2010/main" val="3204494380"/>
              </p:ext>
            </p:extLst>
          </p:nvPr>
        </p:nvGraphicFramePr>
        <p:xfrm>
          <a:off x="4428030" y="2143016"/>
          <a:ext cx="914400" cy="771525"/>
        </p:xfrm>
        <a:graphic>
          <a:graphicData uri="http://schemas.openxmlformats.org/presentationml/2006/ole">
            <mc:AlternateContent xmlns:mc="http://schemas.openxmlformats.org/markup-compatibility/2006">
              <mc:Choice xmlns:v="urn:schemas-microsoft-com:vml" Requires="v">
                <p:oleObj spid="_x0000_s2050"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4428030" y="214301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5158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MGT-14 (</a:t>
            </a:r>
            <a:r>
              <a:rPr lang="en-US" altLang="en-US" sz="2800" dirty="0"/>
              <a:t>Filing of Resolutions and agreements to the Registrar</a:t>
            </a:r>
            <a:r>
              <a:rPr lang="en-IN" altLang="en-US" sz="2800" dirty="0"/>
              <a:t>) </a:t>
            </a:r>
            <a:endParaRPr lang="en-IN" sz="280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3165729574"/>
              </p:ext>
            </p:extLst>
          </p:nvPr>
        </p:nvGraphicFramePr>
        <p:xfrm>
          <a:off x="816952" y="1552304"/>
          <a:ext cx="11056205" cy="3865372"/>
        </p:xfrm>
        <a:graphic>
          <a:graphicData uri="http://schemas.openxmlformats.org/drawingml/2006/table">
            <a:tbl>
              <a:tblPr firstRow="1" firstCol="1" bandRow="1">
                <a:tableStyleId>{5940675A-B579-460E-94D1-54222C63F5DA}</a:tableStyleId>
              </a:tblPr>
              <a:tblGrid>
                <a:gridCol w="2793007">
                  <a:extLst>
                    <a:ext uri="{9D8B030D-6E8A-4147-A177-3AD203B41FA5}">
                      <a16:colId xmlns:a16="http://schemas.microsoft.com/office/drawing/2014/main" val="2591750357"/>
                    </a:ext>
                  </a:extLst>
                </a:gridCol>
                <a:gridCol w="8263198">
                  <a:extLst>
                    <a:ext uri="{9D8B030D-6E8A-4147-A177-3AD203B41FA5}">
                      <a16:colId xmlns:a16="http://schemas.microsoft.com/office/drawing/2014/main" val="1989445441"/>
                    </a:ext>
                  </a:extLst>
                </a:gridCol>
              </a:tblGrid>
              <a:tr h="143139">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26170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7. Purpose ‘Proposed resolution under section 94(1)’ has been removed.</a:t>
                      </a:r>
                    </a:p>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cs typeface="Calibri Light" panose="020F0302020204030204" pitchFamily="34" charset="0"/>
                        </a:rPr>
                        <a:t>8. Refence of section 94(1) and 192 removed from the header of the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9. Field ‘SRN of RUN form’ added in case purpose selected is 'Alteration in memorandum for change in name’</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10. Sections pertaining to Insolvency and Bankruptcy Code, 2016 added in the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11. Interim Resolution Professional (IRP)/ Resolution Professional (RP) has been added as Signatories.</a:t>
                      </a:r>
                    </a:p>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cs typeface="Calibri Light" panose="020F0302020204030204" pitchFamily="34" charset="0"/>
                        </a:rPr>
                        <a:t>12. Other enhancement (pre-filling of data, repositioning of fields, nomenclature update, additional checks and balances introduced etc.)</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134474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INC-20A (</a:t>
            </a:r>
            <a:r>
              <a:rPr lang="en-US" altLang="en-US" sz="2800" dirty="0"/>
              <a:t>Declaration for commencement of business</a:t>
            </a:r>
            <a:r>
              <a:rPr lang="en-IN" altLang="en-US" sz="2800" dirty="0"/>
              <a:t>)</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2461903821"/>
              </p:ext>
            </p:extLst>
          </p:nvPr>
        </p:nvGraphicFramePr>
        <p:xfrm>
          <a:off x="816952" y="1542430"/>
          <a:ext cx="10492155" cy="4956426"/>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134698">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180 days from date of incorporation of company </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 has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Attachment “Photograph of Registered Office showing external building and inside office also showing therein at least one Director/ KMP” added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Additional data fields capturing longitude and latitude of the registered office address added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Linkage with Compliance module based on due date of Form INC-20A added in Compliance module</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Attachment “Subscribers proof of payment for value of shares” has been removed and instead the same details are captured in the in the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6. Few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7. Other enhancement (pre-filling of data, repositioning of fields, additional data fields added, additional checks and balances introduced etc.)</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104920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INC-20A (</a:t>
            </a:r>
            <a:r>
              <a:rPr lang="en-US" altLang="en-US" sz="2800" dirty="0"/>
              <a:t>Declaration for commencement of business</a:t>
            </a:r>
            <a:r>
              <a:rPr lang="en-IN" altLang="en-US" sz="2800" dirty="0"/>
              <a:t>)</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2241819752"/>
              </p:ext>
            </p:extLst>
          </p:nvPr>
        </p:nvGraphicFramePr>
        <p:xfrm>
          <a:off x="816952" y="1542430"/>
          <a:ext cx="10492155" cy="4319394"/>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134698">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180 days from date of incorporation of company </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 has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Attachment “Photograph of Registered Office showing external building and inside office also showing therein at least one Director/ KMP” added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Linkage with Compliance module based on due date of Form INC-20A added in Compliance module</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Attachment “Subscribers proof of payment for value of shares” has been removed and instead the same details are captured in the in the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Few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6. Other enhancement (pre-filling of data, repositioning of fields, additional data fields added, additional checks and balances introduced etc.)</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284344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DIR-3 (</a:t>
            </a:r>
            <a:r>
              <a:rPr lang="en-US" altLang="en-US" sz="2800" dirty="0"/>
              <a:t>Application for allotment of Director Identification Number before appointment in an existing company or LLP</a:t>
            </a:r>
            <a:r>
              <a:rPr lang="en-IN" altLang="en-US" sz="2800" dirty="0"/>
              <a:t>)</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615908233"/>
              </p:ext>
            </p:extLst>
          </p:nvPr>
        </p:nvGraphicFramePr>
        <p:xfrm>
          <a:off x="816952" y="1542430"/>
          <a:ext cx="10492155" cy="3962778"/>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43678">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 The form will be processed in Non-STP mode in case potential duplicate DIN is identified.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 The form will be processed in STP mode if no duplicate DIN is identified.</a:t>
                      </a: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applicable</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Indexing of attachment in forms - A box shall be displayed adjacent to the data entry in the form at FO level, for those fields where it is required to upload attachment to ensure enhancement in BO processing (Proof of identity of the applicant has been captured as an attachment along with form fields)</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Other enhancement (pre-filling of data, repositioning of fields, nomenclature update, additional checks and balances introduced etc.)</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Additional data field added to include jurisdictional police station in the address column.</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1225765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INC-22 (</a:t>
            </a:r>
            <a:r>
              <a:rPr lang="en-US" altLang="en-US" sz="2800" dirty="0"/>
              <a:t>Notice of situation or change of situation of registered office</a:t>
            </a:r>
            <a:r>
              <a:rPr lang="en-IN" altLang="en-US" sz="2800" dirty="0"/>
              <a:t>)</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1730073783"/>
              </p:ext>
            </p:extLst>
          </p:nvPr>
        </p:nvGraphicFramePr>
        <p:xfrm>
          <a:off x="816952" y="1542430"/>
          <a:ext cx="10492155" cy="4564504"/>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43678">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 when either of the below mentioned purposes are chosen:</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 Verification of Registered office post incorporation of company</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 Change within the local limits of city, town, or village</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 Change outside local limits of city, town, or village within the same ROC and state</a:t>
                      </a:r>
                    </a:p>
                    <a:p>
                      <a:pPr marL="0" marR="0" lvl="0" indent="0" algn="l" defTabSz="914400" rtl="0" eaLnBrk="1" fontAlgn="auto" latinLnBrk="0" hangingPunct="1">
                        <a:lnSpc>
                          <a:spcPct val="115000"/>
                        </a:lnSpc>
                        <a:spcBef>
                          <a:spcPts val="600"/>
                        </a:spcBef>
                        <a:spcAft>
                          <a:spcPts val="0"/>
                        </a:spcAft>
                        <a:buClrTx/>
                        <a:buSzTx/>
                        <a:buFontTx/>
                        <a:buNone/>
                        <a:tabLst/>
                        <a:defRPr/>
                      </a:pPr>
                      <a:endPar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1" fontAlgn="auto" latinLnBrk="0" hangingPunct="1">
                        <a:lnSpc>
                          <a:spcPct val="115000"/>
                        </a:lnSpc>
                        <a:spcBef>
                          <a:spcPts val="600"/>
                        </a:spcBef>
                        <a:spcAft>
                          <a:spcPts val="0"/>
                        </a:spcAft>
                        <a:buClrTx/>
                        <a:buSzTx/>
                        <a:buFontTx/>
                        <a:buNone/>
                        <a:tabLst/>
                        <a:defRPr/>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Form shall be processed in non-STP mode when either of the below mentioned purposes are chosen:</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 Change in ROC within the same state</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 Change in state within the jurisdiction of existing ROC</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 Change in state outside the jurisdiction of existing ROC</a:t>
                      </a: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30 days from date of incorporation when INC-22 flag is enabled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30 days/60 days in case of IFSC company when INC-22 flag is not enabled</a:t>
                      </a:r>
                      <a:endParaRPr lang="en-US" sz="1600" b="0" dirty="0">
                        <a:solidFill>
                          <a:schemeClr val="tx1"/>
                        </a:solidFill>
                        <a:effectLst/>
                        <a:highlight>
                          <a:srgbClr val="FFFF00"/>
                        </a:highligh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745366550"/>
                  </a:ext>
                </a:extLst>
              </a:tr>
            </a:tbl>
          </a:graphicData>
        </a:graphic>
      </p:graphicFrame>
    </p:spTree>
    <p:extLst>
      <p:ext uri="{BB962C8B-B14F-4D97-AF65-F5344CB8AC3E}">
        <p14:creationId xmlns:p14="http://schemas.microsoft.com/office/powerpoint/2010/main" val="22395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INC-22 (</a:t>
            </a:r>
            <a:r>
              <a:rPr lang="en-US" altLang="en-US" sz="2800" dirty="0"/>
              <a:t>Notice of situation or change of situation of registered office</a:t>
            </a:r>
            <a:r>
              <a:rPr lang="en-IN" altLang="en-US" sz="2800" dirty="0"/>
              <a:t>)</a:t>
            </a:r>
            <a:endParaRPr lang="en-IN" sz="280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3030266827"/>
              </p:ext>
            </p:extLst>
          </p:nvPr>
        </p:nvGraphicFramePr>
        <p:xfrm>
          <a:off x="816952" y="1552304"/>
          <a:ext cx="11056205" cy="4017772"/>
        </p:xfrm>
        <a:graphic>
          <a:graphicData uri="http://schemas.openxmlformats.org/drawingml/2006/table">
            <a:tbl>
              <a:tblPr firstRow="1" firstCol="1" bandRow="1">
                <a:tableStyleId>{5940675A-B579-460E-94D1-54222C63F5DA}</a:tableStyleId>
              </a:tblPr>
              <a:tblGrid>
                <a:gridCol w="2793007">
                  <a:extLst>
                    <a:ext uri="{9D8B030D-6E8A-4147-A177-3AD203B41FA5}">
                      <a16:colId xmlns:a16="http://schemas.microsoft.com/office/drawing/2014/main" val="2591750357"/>
                    </a:ext>
                  </a:extLst>
                </a:gridCol>
                <a:gridCol w="8263198">
                  <a:extLst>
                    <a:ext uri="{9D8B030D-6E8A-4147-A177-3AD203B41FA5}">
                      <a16:colId xmlns:a16="http://schemas.microsoft.com/office/drawing/2014/main" val="1989445441"/>
                    </a:ext>
                  </a:extLst>
                </a:gridCol>
              </a:tblGrid>
              <a:tr h="143139">
                <a:tc>
                  <a:txBody>
                    <a:bodyPr/>
                    <a:lstStyle/>
                    <a:p>
                      <a:pPr algn="ctr">
                        <a:lnSpc>
                          <a:spcPct val="115000"/>
                        </a:lnSpc>
                        <a:spcAft>
                          <a:spcPts val="0"/>
                        </a:spcAft>
                      </a:pPr>
                      <a:r>
                        <a:rPr lang="en-IN" sz="1600" b="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26170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Geo-coordinates to be enquired along with address .</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Restriction on filling of the form due to pendency of other forms removed.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Following attachment removed: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 Copy of order of competent authority</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 List of all the companies (specifying their CIN) having the same registered office address, if any</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 Copy of altered Memorandum of association</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Other enhancement (pre-filling of data, nomenclature updated, repositioning of fields, additional data fields added, additional checks and balances introduced etc.)</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410503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4000" dirty="0"/>
              <a:t>PAS-3 (Return of Allotment)</a:t>
            </a:r>
            <a:endParaRPr lang="en-IN" sz="2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2752186992"/>
              </p:ext>
            </p:extLst>
          </p:nvPr>
        </p:nvGraphicFramePr>
        <p:xfrm>
          <a:off x="816952" y="1542430"/>
          <a:ext cx="10492155" cy="5319603"/>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 Filing of return of allotment with the Registrar post allotment of shares or securities (except for private placement) - Within 30 days of such allotment </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 Filing of return of allotment with the Registrar post allotment of shares or securities in case of private placement - Within 15 days of such allotment</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Type of securities dropdown options have been changed and additional field enquiring type of allotment has been introduced.</a:t>
                      </a:r>
                    </a:p>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cs typeface="Calibri Light" panose="020F0302020204030204" pitchFamily="34" charset="0"/>
                        </a:rPr>
                        <a:t>3. Bifurcation of capital into different classes to be provided.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Additional details related to valuation to be captured.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Additional declaration field added in the form of a checkbox for confirmation on return of allotment pending to be filed for securities allotted prior to the date of allotment mentioned in the webform.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6. For the attachment “List of allottees” an option to download the pre-designed template i.e. in excel format provided to the FO user.</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2297488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903" y="118792"/>
            <a:ext cx="10553494" cy="976312"/>
          </a:xfrm>
        </p:spPr>
        <p:txBody>
          <a:bodyPr/>
          <a:lstStyle/>
          <a:p>
            <a:r>
              <a:rPr lang="en-IN" altLang="en-US" sz="2800" dirty="0"/>
              <a:t>PAS-3 (Return of Allotment)</a:t>
            </a:r>
            <a:endParaRPr lang="en-IN" sz="280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2686656360"/>
              </p:ext>
            </p:extLst>
          </p:nvPr>
        </p:nvGraphicFramePr>
        <p:xfrm>
          <a:off x="816953" y="1095104"/>
          <a:ext cx="11007186" cy="5588759"/>
        </p:xfrm>
        <a:graphic>
          <a:graphicData uri="http://schemas.openxmlformats.org/drawingml/2006/table">
            <a:tbl>
              <a:tblPr firstRow="1" firstCol="1" bandRow="1">
                <a:tableStyleId>{5940675A-B579-460E-94D1-54222C63F5DA}</a:tableStyleId>
              </a:tblPr>
              <a:tblGrid>
                <a:gridCol w="2178495">
                  <a:extLst>
                    <a:ext uri="{9D8B030D-6E8A-4147-A177-3AD203B41FA5}">
                      <a16:colId xmlns:a16="http://schemas.microsoft.com/office/drawing/2014/main" val="2591750357"/>
                    </a:ext>
                  </a:extLst>
                </a:gridCol>
                <a:gridCol w="8828691">
                  <a:extLst>
                    <a:ext uri="{9D8B030D-6E8A-4147-A177-3AD203B41FA5}">
                      <a16:colId xmlns:a16="http://schemas.microsoft.com/office/drawing/2014/main" val="1989445441"/>
                    </a:ext>
                  </a:extLst>
                </a:gridCol>
              </a:tblGrid>
              <a:tr h="248857">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5324853">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7. Following declaration point added to the webform: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 The return of allotment in form PAS-2 is not pending for any such allotment of securities, prior to the date of allotment mentioned in field 6 of the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 I hereby certify that I have gone through the agreements / contracts entered into by the Company as applicable for allotment of securities for consideration other than cash, the details of which have been provided in the form, and found them to be true, correct and complete and no material information is suppressed.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8. Declaration enquired under field now shifted under the declaration section</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9. Following attachments removed: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-Copy of Board or Shareholders’ resolution</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-Copy of the special resolution authorizing the issue of bonus shares;</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-Complete record of private placement offers and acceptances in Form PAS-5.</a:t>
                      </a:r>
                    </a:p>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cs typeface="Calibri Light" panose="020F0302020204030204" pitchFamily="34" charset="0"/>
                        </a:rPr>
                        <a:t>10. Other enhancement (pre-filling of data, repositioning of fields, additional checks and balances introduced etc.)</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380664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b="0" dirty="0"/>
              <a:t>SH-7 (</a:t>
            </a:r>
            <a:r>
              <a:rPr lang="en-US" altLang="en-US" b="0" dirty="0"/>
              <a:t>Notice to Registrar of any alteration of share capital</a:t>
            </a:r>
            <a:r>
              <a:rPr lang="en-IN" altLang="en-US" b="0" dirty="0"/>
              <a:t>) </a:t>
            </a:r>
            <a:endParaRPr lang="en-IN" sz="2000" b="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985262960"/>
              </p:ext>
            </p:extLst>
          </p:nvPr>
        </p:nvGraphicFramePr>
        <p:xfrm>
          <a:off x="816952" y="1542430"/>
          <a:ext cx="10492155" cy="4335904"/>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 The form shall be processed in STP mode when purpose ‘</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Increase in share capital independently by company’ is selected, and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 The form shall be processed in non-STP mode in all other purposes</a:t>
                      </a: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 Increase in share capital independently by company – 30 days from date of meeting entered in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 Increase in number of members - 30 days from date of meeting entered in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 Increase in share capital with Central Government order – 30 days from Date of receipt of order entered in form </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4. Consolidation or division etc. – 30 days from effective date entered in form </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5. Redemption of redeemable preference shares – 30 days from actual date of redemption entered in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 </a:t>
                      </a:r>
                      <a:r>
                        <a:rPr lang="en-IN" sz="1600" b="0" kern="1200" dirty="0">
                          <a:solidFill>
                            <a:schemeClr val="tx1"/>
                          </a:solidFill>
                          <a:effectLst/>
                          <a:latin typeface="Calibri Light" panose="020F0302020204030204" pitchFamily="34" charset="0"/>
                          <a:ea typeface="+mn-ea"/>
                          <a:cs typeface="Calibri Light" panose="020F0302020204030204" pitchFamily="34" charset="0"/>
                        </a:rPr>
                        <a:t>Cancellation of unissued shares of one class and increase in shares of another class - </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30 days from date of meeting entered in form</a:t>
                      </a:r>
                      <a:endParaRPr lang="en-US" sz="16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745366550"/>
                  </a:ext>
                </a:extLst>
              </a:tr>
            </a:tbl>
          </a:graphicData>
        </a:graphic>
      </p:graphicFrame>
    </p:spTree>
    <p:extLst>
      <p:ext uri="{BB962C8B-B14F-4D97-AF65-F5344CB8AC3E}">
        <p14:creationId xmlns:p14="http://schemas.microsoft.com/office/powerpoint/2010/main" val="405867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257" y="0"/>
            <a:ext cx="10553494" cy="976312"/>
          </a:xfrm>
        </p:spPr>
        <p:txBody>
          <a:bodyPr/>
          <a:lstStyle/>
          <a:p>
            <a:r>
              <a:rPr lang="en-US" dirty="0">
                <a:solidFill>
                  <a:schemeClr val="bg1">
                    <a:lumMod val="95000"/>
                  </a:schemeClr>
                </a:solidFill>
              </a:rPr>
              <a:t>Set 2– Incorporation forms</a:t>
            </a:r>
          </a:p>
        </p:txBody>
      </p:sp>
      <p:graphicFrame>
        <p:nvGraphicFramePr>
          <p:cNvPr id="2" name="Table 1">
            <a:extLst>
              <a:ext uri="{FF2B5EF4-FFF2-40B4-BE49-F238E27FC236}">
                <a16:creationId xmlns:a16="http://schemas.microsoft.com/office/drawing/2014/main" id="{295856F0-661A-3BD1-3936-413079C72BF2}"/>
              </a:ext>
            </a:extLst>
          </p:cNvPr>
          <p:cNvGraphicFramePr>
            <a:graphicFrameLocks noGrp="1"/>
          </p:cNvGraphicFramePr>
          <p:nvPr>
            <p:extLst>
              <p:ext uri="{D42A27DB-BD31-4B8C-83A1-F6EECF244321}">
                <p14:modId xmlns:p14="http://schemas.microsoft.com/office/powerpoint/2010/main" val="3120778881"/>
              </p:ext>
            </p:extLst>
          </p:nvPr>
        </p:nvGraphicFramePr>
        <p:xfrm>
          <a:off x="265257" y="1496574"/>
          <a:ext cx="11116141" cy="5159478"/>
        </p:xfrm>
        <a:graphic>
          <a:graphicData uri="http://schemas.openxmlformats.org/drawingml/2006/table">
            <a:tbl>
              <a:tblPr/>
              <a:tblGrid>
                <a:gridCol w="777523">
                  <a:extLst>
                    <a:ext uri="{9D8B030D-6E8A-4147-A177-3AD203B41FA5}">
                      <a16:colId xmlns:a16="http://schemas.microsoft.com/office/drawing/2014/main" val="3432001764"/>
                    </a:ext>
                  </a:extLst>
                </a:gridCol>
                <a:gridCol w="1641155">
                  <a:extLst>
                    <a:ext uri="{9D8B030D-6E8A-4147-A177-3AD203B41FA5}">
                      <a16:colId xmlns:a16="http://schemas.microsoft.com/office/drawing/2014/main" val="2992020360"/>
                    </a:ext>
                  </a:extLst>
                </a:gridCol>
                <a:gridCol w="5142882">
                  <a:extLst>
                    <a:ext uri="{9D8B030D-6E8A-4147-A177-3AD203B41FA5}">
                      <a16:colId xmlns:a16="http://schemas.microsoft.com/office/drawing/2014/main" val="3884550660"/>
                    </a:ext>
                  </a:extLst>
                </a:gridCol>
                <a:gridCol w="3554581">
                  <a:extLst>
                    <a:ext uri="{9D8B030D-6E8A-4147-A177-3AD203B41FA5}">
                      <a16:colId xmlns:a16="http://schemas.microsoft.com/office/drawing/2014/main" val="3309611801"/>
                    </a:ext>
                  </a:extLst>
                </a:gridCol>
              </a:tblGrid>
              <a:tr h="302691">
                <a:tc>
                  <a:txBody>
                    <a:bodyPr/>
                    <a:lstStyle/>
                    <a:p>
                      <a:pPr algn="l" fontAlgn="t"/>
                      <a:r>
                        <a:rPr lang="en-IN" sz="1400" b="1" i="0" u="none" strike="noStrike" dirty="0">
                          <a:solidFill>
                            <a:srgbClr val="FFFF00"/>
                          </a:solidFill>
                          <a:effectLst/>
                          <a:latin typeface="Calibri" panose="020F0502020204030204" pitchFamily="34" charset="0"/>
                        </a:rPr>
                        <a:t>Sl.No.</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400" b="1" i="0" u="none" strike="noStrike" dirty="0">
                          <a:solidFill>
                            <a:srgbClr val="FFFF00"/>
                          </a:solidFill>
                          <a:effectLst/>
                          <a:latin typeface="Calibri" panose="020F0502020204030204" pitchFamily="34" charset="0"/>
                        </a:rPr>
                        <a:t>Form </a:t>
                      </a:r>
                      <a:r>
                        <a:rPr lang="en-IN" sz="1400" b="1" i="0" u="none" strike="noStrike" dirty="0" err="1">
                          <a:solidFill>
                            <a:srgbClr val="FFFF00"/>
                          </a:solidFill>
                          <a:effectLst/>
                          <a:latin typeface="Calibri" panose="020F0502020204030204" pitchFamily="34" charset="0"/>
                        </a:rPr>
                        <a:t>Num</a:t>
                      </a:r>
                      <a:endParaRPr lang="en-IN" sz="1400" b="1" i="0" u="none" strike="noStrike" dirty="0">
                        <a:solidFill>
                          <a:srgbClr val="FFFF00"/>
                        </a:solidFill>
                        <a:effectLst/>
                        <a:latin typeface="Calibri" panose="020F0502020204030204" pitchFamily="34" charset="0"/>
                      </a:endParaRP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400" b="1" i="0" u="none" strike="noStrike" dirty="0">
                          <a:solidFill>
                            <a:srgbClr val="FFFF00"/>
                          </a:solidFill>
                          <a:effectLst/>
                          <a:latin typeface="Calibri" panose="020F0502020204030204" pitchFamily="34" charset="0"/>
                        </a:rPr>
                        <a:t>Form Name</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400" b="1" i="0" u="none" strike="noStrike" dirty="0">
                          <a:solidFill>
                            <a:srgbClr val="FFFF00"/>
                          </a:solidFill>
                          <a:effectLst/>
                          <a:latin typeface="Calibri" panose="020F0502020204030204" pitchFamily="34" charset="0"/>
                        </a:rPr>
                        <a:t>Rule chapter</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198922984"/>
                  </a:ext>
                </a:extLst>
              </a:tr>
              <a:tr h="427028">
                <a:tc>
                  <a:txBody>
                    <a:bodyPr/>
                    <a:lstStyle/>
                    <a:p>
                      <a:pPr algn="ctr" fontAlgn="t"/>
                      <a:r>
                        <a:rPr lang="en-IN" sz="1400" b="0" i="0" u="none" strike="noStrike" dirty="0">
                          <a:solidFill>
                            <a:srgbClr val="000000"/>
                          </a:solidFill>
                          <a:effectLst/>
                          <a:latin typeface="Calibri" panose="020F0502020204030204" pitchFamily="34" charset="0"/>
                        </a:rPr>
                        <a:t>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0000"/>
                          </a:solidFill>
                          <a:effectLst/>
                          <a:latin typeface="Calibri" panose="020F0502020204030204" pitchFamily="34" charset="0"/>
                        </a:rPr>
                        <a:t>SPICe+ PART A</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Application for reservation of name for new company incorporation</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8923315"/>
                  </a:ext>
                </a:extLst>
              </a:tr>
              <a:tr h="376433">
                <a:tc>
                  <a:txBody>
                    <a:bodyPr/>
                    <a:lstStyle/>
                    <a:p>
                      <a:pPr algn="ctr" fontAlgn="t"/>
                      <a:r>
                        <a:rPr lang="en-IN" sz="1400" b="0" i="0" u="none" strike="noStrike" dirty="0">
                          <a:solidFill>
                            <a:srgbClr val="000000"/>
                          </a:solidFill>
                          <a:effectLst/>
                          <a:latin typeface="Calibri" panose="020F0502020204030204" pitchFamily="34" charset="0"/>
                        </a:rPr>
                        <a:t>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0000"/>
                          </a:solidFill>
                          <a:effectLst/>
                          <a:latin typeface="Calibri" panose="020F0502020204030204" pitchFamily="34" charset="0"/>
                        </a:rPr>
                        <a:t>RUN</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Application for change of name of existing company</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676676"/>
                  </a:ext>
                </a:extLst>
              </a:tr>
              <a:tr h="376433">
                <a:tc>
                  <a:txBody>
                    <a:bodyPr/>
                    <a:lstStyle/>
                    <a:p>
                      <a:pPr algn="ctr" fontAlgn="t"/>
                      <a:r>
                        <a:rPr lang="en-IN" sz="1400" b="0" i="0" u="none" strike="noStrike" dirty="0">
                          <a:solidFill>
                            <a:srgbClr val="000000"/>
                          </a:solidFill>
                          <a:effectLst/>
                          <a:latin typeface="Calibri" panose="020F0502020204030204" pitchFamily="34" charset="0"/>
                        </a:rPr>
                        <a:t>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err="1">
                          <a:solidFill>
                            <a:srgbClr val="000000"/>
                          </a:solidFill>
                          <a:effectLst/>
                          <a:latin typeface="Calibri" panose="020F0502020204030204" pitchFamily="34" charset="0"/>
                        </a:rPr>
                        <a:t>SPIce</a:t>
                      </a:r>
                      <a:r>
                        <a:rPr lang="en-IN" sz="1400" b="0" i="0" u="none" strike="noStrike" dirty="0">
                          <a:solidFill>
                            <a:srgbClr val="000000"/>
                          </a:solidFill>
                          <a:effectLst/>
                          <a:latin typeface="Calibri" panose="020F0502020204030204" pitchFamily="34" charset="0"/>
                        </a:rPr>
                        <a:t>+ PART B</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0000"/>
                          </a:solidFill>
                          <a:effectLst/>
                          <a:latin typeface="Calibri" panose="020F0502020204030204" pitchFamily="34" charset="0"/>
                        </a:rPr>
                        <a:t>Integrated Company Incorporation Application</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848984"/>
                  </a:ext>
                </a:extLst>
              </a:tr>
              <a:tr h="943785">
                <a:tc>
                  <a:txBody>
                    <a:bodyPr/>
                    <a:lstStyle/>
                    <a:p>
                      <a:pPr algn="ctr" fontAlgn="t"/>
                      <a:r>
                        <a:rPr lang="en-IN" sz="1400" b="0" i="0" u="none" strike="noStrike" dirty="0">
                          <a:solidFill>
                            <a:srgbClr val="000000"/>
                          </a:solidFill>
                          <a:effectLst/>
                          <a:latin typeface="Calibri" panose="020F0502020204030204" pitchFamily="34" charset="0"/>
                        </a:rPr>
                        <a:t>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0000"/>
                          </a:solidFill>
                          <a:effectLst/>
                          <a:latin typeface="Calibri" panose="020F0502020204030204" pitchFamily="34" charset="0"/>
                        </a:rPr>
                        <a:t>AGILE PRO S</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Application for Goods and services tax Identification number , employees state Insurance corporation registration pLus Employees provident fund organisation registration, Profession tax Registration, Opening of bank account and Shops and Establishment Registration</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400947"/>
                  </a:ext>
                </a:extLst>
              </a:tr>
              <a:tr h="376433">
                <a:tc>
                  <a:txBody>
                    <a:bodyPr/>
                    <a:lstStyle/>
                    <a:p>
                      <a:pPr algn="ctr" fontAlgn="t"/>
                      <a:r>
                        <a:rPr lang="en-IN" sz="1400" b="0" i="0" u="none" strike="noStrike" dirty="0">
                          <a:solidFill>
                            <a:srgbClr val="000000"/>
                          </a:solidFill>
                          <a:effectLst/>
                          <a:latin typeface="Calibri" panose="020F0502020204030204" pitchFamily="34" charset="0"/>
                        </a:rPr>
                        <a:t>5</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0000"/>
                          </a:solidFill>
                          <a:effectLst/>
                          <a:latin typeface="Calibri" panose="020F0502020204030204" pitchFamily="34" charset="0"/>
                        </a:rPr>
                        <a:t>e-AOA[INC-34]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a:solidFill>
                            <a:srgbClr val="000000"/>
                          </a:solidFill>
                          <a:effectLst/>
                          <a:latin typeface="Calibri" panose="020F0502020204030204" pitchFamily="34" charset="0"/>
                        </a:rPr>
                        <a:t>Articles of Association</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5859329"/>
                  </a:ext>
                </a:extLst>
              </a:tr>
              <a:tr h="376433">
                <a:tc>
                  <a:txBody>
                    <a:bodyPr/>
                    <a:lstStyle/>
                    <a:p>
                      <a:pPr algn="ctr" fontAlgn="t"/>
                      <a:r>
                        <a:rPr lang="en-IN" sz="1400" b="0" i="0" u="none" strike="noStrike" dirty="0">
                          <a:solidFill>
                            <a:srgbClr val="00B050"/>
                          </a:solidFill>
                          <a:effectLst/>
                          <a:latin typeface="Calibri" panose="020F0502020204030204" pitchFamily="34" charset="0"/>
                        </a:rPr>
                        <a:t>6</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B050"/>
                          </a:solidFill>
                          <a:effectLst/>
                          <a:latin typeface="Calibri" panose="020F0502020204030204" pitchFamily="34" charset="0"/>
                        </a:rPr>
                        <a:t>e-MOA[INC-13]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a:solidFill>
                            <a:srgbClr val="00B050"/>
                          </a:solidFill>
                          <a:effectLst/>
                          <a:latin typeface="Calibri" panose="020F0502020204030204" pitchFamily="34" charset="0"/>
                        </a:rPr>
                        <a:t>Memorandum of Association</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B05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542405"/>
                  </a:ext>
                </a:extLst>
              </a:tr>
              <a:tr h="376433">
                <a:tc>
                  <a:txBody>
                    <a:bodyPr/>
                    <a:lstStyle/>
                    <a:p>
                      <a:pPr algn="ctr" fontAlgn="t"/>
                      <a:r>
                        <a:rPr lang="en-IN" sz="1400" b="0" i="0" u="none" strike="noStrike" dirty="0">
                          <a:solidFill>
                            <a:srgbClr val="00B050"/>
                          </a:solidFill>
                          <a:effectLst/>
                          <a:latin typeface="Calibri" panose="020F0502020204030204" pitchFamily="34" charset="0"/>
                        </a:rPr>
                        <a:t>7</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B050"/>
                          </a:solidFill>
                          <a:effectLst/>
                          <a:latin typeface="Calibri" panose="020F0502020204030204" pitchFamily="34" charset="0"/>
                        </a:rPr>
                        <a:t>e-MOA[INC-31]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B050"/>
                          </a:solidFill>
                          <a:effectLst/>
                          <a:latin typeface="Calibri" panose="020F0502020204030204" pitchFamily="34" charset="0"/>
                        </a:rPr>
                        <a:t>Articles of Association</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B05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8236907"/>
                  </a:ext>
                </a:extLst>
              </a:tr>
              <a:tr h="376433">
                <a:tc>
                  <a:txBody>
                    <a:bodyPr/>
                    <a:lstStyle/>
                    <a:p>
                      <a:pPr algn="ctr" fontAlgn="t"/>
                      <a:r>
                        <a:rPr lang="en-IN" sz="1400" b="0" i="0" u="none" strike="noStrike" dirty="0">
                          <a:solidFill>
                            <a:srgbClr val="000000"/>
                          </a:solidFill>
                          <a:effectLst/>
                          <a:latin typeface="Calibri" panose="020F0502020204030204" pitchFamily="34" charset="0"/>
                        </a:rPr>
                        <a:t>8</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0000"/>
                          </a:solidFill>
                          <a:effectLst/>
                          <a:latin typeface="Calibri" panose="020F0502020204030204" pitchFamily="34" charset="0"/>
                        </a:rPr>
                        <a:t>e-MOA[INC-33]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a:solidFill>
                            <a:srgbClr val="000000"/>
                          </a:solidFill>
                          <a:effectLst/>
                          <a:latin typeface="Calibri" panose="020F0502020204030204" pitchFamily="34" charset="0"/>
                        </a:rPr>
                        <a:t>Memorandum of Association</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5021027"/>
                  </a:ext>
                </a:extLst>
              </a:tr>
              <a:tr h="376433">
                <a:tc>
                  <a:txBody>
                    <a:bodyPr/>
                    <a:lstStyle/>
                    <a:p>
                      <a:pPr algn="ctr" fontAlgn="t"/>
                      <a:r>
                        <a:rPr lang="en-IN" sz="1400" b="0" i="0" u="none" strike="noStrike" dirty="0">
                          <a:solidFill>
                            <a:srgbClr val="000000"/>
                          </a:solidFill>
                          <a:effectLst/>
                          <a:latin typeface="Calibri" panose="020F0502020204030204" pitchFamily="34" charset="0"/>
                        </a:rPr>
                        <a:t>9</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0000"/>
                          </a:solidFill>
                          <a:effectLst/>
                          <a:latin typeface="Calibri" panose="020F0502020204030204" pitchFamily="34" charset="0"/>
                        </a:rPr>
                        <a:t>INC-9</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Declaration by Subscribers and First Directors</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34619"/>
                  </a:ext>
                </a:extLst>
              </a:tr>
              <a:tr h="376433">
                <a:tc>
                  <a:txBody>
                    <a:bodyPr/>
                    <a:lstStyle/>
                    <a:p>
                      <a:pPr algn="ctr" fontAlgn="t"/>
                      <a:r>
                        <a:rPr lang="en-IN" sz="1400" b="0" i="0" u="none" strike="noStrike" dirty="0">
                          <a:solidFill>
                            <a:srgbClr val="000000"/>
                          </a:solidFill>
                          <a:effectLst/>
                          <a:latin typeface="Calibri" panose="020F0502020204030204" pitchFamily="34" charset="0"/>
                        </a:rPr>
                        <a:t>10</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400" b="0" i="0" u="none" strike="noStrike" dirty="0">
                          <a:solidFill>
                            <a:srgbClr val="000000"/>
                          </a:solidFill>
                          <a:effectLst/>
                          <a:latin typeface="Calibri" panose="020F0502020204030204" pitchFamily="34" charset="0"/>
                        </a:rPr>
                        <a:t>URC-1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Application by a company for registration under section 366</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Chapter II The Companies (Incorporation) Rules, 2014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8548708"/>
                  </a:ext>
                </a:extLst>
              </a:tr>
            </a:tbl>
          </a:graphicData>
        </a:graphic>
      </p:graphicFrame>
    </p:spTree>
    <p:extLst>
      <p:ext uri="{BB962C8B-B14F-4D97-AF65-F5344CB8AC3E}">
        <p14:creationId xmlns:p14="http://schemas.microsoft.com/office/powerpoint/2010/main" val="2312087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b="0" dirty="0"/>
              <a:t>SH-7 (</a:t>
            </a:r>
            <a:r>
              <a:rPr lang="en-US" altLang="en-US" sz="2800" b="0" dirty="0"/>
              <a:t>Notice to Registrar of any alteration of share capital</a:t>
            </a:r>
            <a:r>
              <a:rPr lang="en-IN" altLang="en-US" sz="2800" b="0" dirty="0"/>
              <a:t>) </a:t>
            </a:r>
            <a:endParaRPr lang="en-IN" sz="2800" b="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858202964"/>
              </p:ext>
            </p:extLst>
          </p:nvPr>
        </p:nvGraphicFramePr>
        <p:xfrm>
          <a:off x="816953" y="1348659"/>
          <a:ext cx="11007186" cy="5573710"/>
        </p:xfrm>
        <a:graphic>
          <a:graphicData uri="http://schemas.openxmlformats.org/drawingml/2006/table">
            <a:tbl>
              <a:tblPr firstRow="1" firstCol="1" bandRow="1">
                <a:tableStyleId>{5940675A-B579-460E-94D1-54222C63F5DA}</a:tableStyleId>
              </a:tblPr>
              <a:tblGrid>
                <a:gridCol w="2178495">
                  <a:extLst>
                    <a:ext uri="{9D8B030D-6E8A-4147-A177-3AD203B41FA5}">
                      <a16:colId xmlns:a16="http://schemas.microsoft.com/office/drawing/2014/main" val="2591750357"/>
                    </a:ext>
                  </a:extLst>
                </a:gridCol>
                <a:gridCol w="8828691">
                  <a:extLst>
                    <a:ext uri="{9D8B030D-6E8A-4147-A177-3AD203B41FA5}">
                      <a16:colId xmlns:a16="http://schemas.microsoft.com/office/drawing/2014/main" val="1989445441"/>
                    </a:ext>
                  </a:extLst>
                </a:gridCol>
              </a:tblGrid>
              <a:tr h="248857">
                <a:tc>
                  <a:txBody>
                    <a:bodyPr/>
                    <a:lstStyle/>
                    <a:p>
                      <a:pPr algn="ctr">
                        <a:lnSpc>
                          <a:spcPct val="115000"/>
                        </a:lnSpc>
                        <a:spcAft>
                          <a:spcPts val="0"/>
                        </a:spcAft>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5324853">
                <a:tc>
                  <a:txBody>
                    <a:bodyPr/>
                    <a:lstStyle/>
                    <a:p>
                      <a:pPr algn="l">
                        <a:lnSpc>
                          <a:spcPct val="115000"/>
                        </a:lnSpc>
                        <a:spcBef>
                          <a:spcPts val="600"/>
                        </a:spcBef>
                        <a:spcAft>
                          <a:spcPts val="0"/>
                        </a:spcAft>
                      </a:pPr>
                      <a:r>
                        <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2. Processing type changed from NSTP to Conditional STP</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3. Following forms earlier uploaded as attachment now introduced as linked filings with Form SH-7</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 -e-MOA </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 -e-AOA</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4. Following attachments, are now captured in machine readable format through SRN of MGT-14 and INC-28:</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 -Copy of order of Central Government</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 -Copy of the order of the Tribunal</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 -Copy of Board resolution authorizing redemption of redeemable preference shares</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5. Field capturing SRN of MGT-14 made mandatory for all cases except where ordinary resolution is passed</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6. Details of Shares shall be captured class wise</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7. Following declaration has been added to the webform:</a:t>
                      </a:r>
                    </a:p>
                    <a:p>
                      <a:pPr algn="l">
                        <a:lnSpc>
                          <a:spcPct val="115000"/>
                        </a:lnSpc>
                        <a:spcBef>
                          <a:spcPts val="600"/>
                        </a:spcBef>
                        <a:spcAft>
                          <a:spcPts val="0"/>
                        </a:spcAft>
                      </a:pPr>
                      <a:r>
                        <a:rPr lang="en-US" sz="1400" b="0" dirty="0">
                          <a:solidFill>
                            <a:schemeClr val="tx1"/>
                          </a:solidFill>
                          <a:effectLst/>
                          <a:latin typeface="Calibri Light" panose="020F0302020204030204" pitchFamily="34" charset="0"/>
                          <a:cs typeface="Calibri Light" panose="020F0302020204030204" pitchFamily="34" charset="0"/>
                        </a:rPr>
                        <a:t>In case of redemption of preference shares out of profits of the company, amount equal to nominal amount of the shares to be redeemed has been transferred to Capital Redemption Reserve“</a:t>
                      </a:r>
                    </a:p>
                    <a:p>
                      <a:pPr marL="0" marR="0" lvl="0" indent="0" algn="l" defTabSz="914400" rtl="0" eaLnBrk="1" fontAlgn="auto" latinLnBrk="0" hangingPunct="1">
                        <a:lnSpc>
                          <a:spcPct val="115000"/>
                        </a:lnSpc>
                        <a:spcBef>
                          <a:spcPts val="600"/>
                        </a:spcBef>
                        <a:spcAft>
                          <a:spcPts val="0"/>
                        </a:spcAft>
                        <a:buClrTx/>
                        <a:buSzTx/>
                        <a:buFontTx/>
                        <a:buNone/>
                        <a:tabLst/>
                        <a:defRPr/>
                      </a:pPr>
                      <a:r>
                        <a:rPr lang="en-US" sz="1400" b="0" dirty="0">
                          <a:solidFill>
                            <a:schemeClr val="tx1"/>
                          </a:solidFill>
                          <a:effectLst/>
                          <a:latin typeface="Calibri Light" panose="020F0302020204030204" pitchFamily="34" charset="0"/>
                          <a:cs typeface="Calibri Light" panose="020F0302020204030204" pitchFamily="34" charset="0"/>
                        </a:rPr>
                        <a:t>8. Other enhancement (pre-filling of data, repositioning of fields, additional checks and balances introduced etc.)</a:t>
                      </a:r>
                    </a:p>
                    <a:p>
                      <a:pPr algn="l">
                        <a:lnSpc>
                          <a:spcPct val="115000"/>
                        </a:lnSpc>
                        <a:spcBef>
                          <a:spcPts val="600"/>
                        </a:spcBef>
                        <a:spcAft>
                          <a:spcPts val="0"/>
                        </a:spcAft>
                      </a:pPr>
                      <a:endParaRPr lang="en-US" sz="1400" b="0" dirty="0">
                        <a:solidFill>
                          <a:schemeClr val="tx1"/>
                        </a:solidFill>
                        <a:effectLst/>
                        <a:latin typeface="Calibri Light" panose="020F0302020204030204" pitchFamily="34" charset="0"/>
                        <a:cs typeface="Calibri Light" panose="020F0302020204030204" pitchFamily="34" charset="0"/>
                      </a:endParaRPr>
                    </a:p>
                    <a:p>
                      <a:pPr algn="l">
                        <a:lnSpc>
                          <a:spcPct val="115000"/>
                        </a:lnSpc>
                        <a:spcBef>
                          <a:spcPts val="600"/>
                        </a:spcBef>
                        <a:spcAft>
                          <a:spcPts val="0"/>
                        </a:spcAft>
                      </a:pPr>
                      <a:endParaRPr lang="en-US" sz="14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364629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dirty="0"/>
              <a:t>D</a:t>
            </a:r>
            <a:r>
              <a:rPr lang="en-US" altLang="en-US" dirty="0"/>
              <a:t>IR-11 (Notice of resignation of a director to the Registrar )</a:t>
            </a:r>
            <a:endParaRPr lang="en-IN" sz="20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186478112"/>
              </p:ext>
            </p:extLst>
          </p:nvPr>
        </p:nvGraphicFramePr>
        <p:xfrm>
          <a:off x="816952" y="1542430"/>
          <a:ext cx="10492155" cy="3668225"/>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20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20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a:t>
                      </a: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T+29 days where T = Effective date of resignation</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20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2000" b="0" dirty="0">
                          <a:solidFill>
                            <a:schemeClr val="tx1"/>
                          </a:solidFill>
                          <a:effectLst/>
                          <a:latin typeface="Calibri Light" panose="020F0302020204030204" pitchFamily="34" charset="0"/>
                          <a:cs typeface="Calibri Light" panose="020F0302020204030204" pitchFamily="34" charset="0"/>
                        </a:rPr>
                        <a:t>2. Other enhancement (pre-filling of data, repositioning of fields, nomenclature update, additional checks and balances introduced etc.)</a:t>
                      </a:r>
                    </a:p>
                    <a:p>
                      <a:pPr algn="l">
                        <a:lnSpc>
                          <a:spcPct val="115000"/>
                        </a:lnSpc>
                        <a:spcBef>
                          <a:spcPts val="600"/>
                        </a:spcBef>
                        <a:spcAft>
                          <a:spcPts val="0"/>
                        </a:spcAft>
                      </a:pPr>
                      <a:r>
                        <a:rPr lang="en-US" sz="2000" b="0" dirty="0">
                          <a:solidFill>
                            <a:schemeClr val="tx1"/>
                          </a:solidFill>
                          <a:effectLst/>
                          <a:latin typeface="Calibri Light" panose="020F0302020204030204" pitchFamily="34" charset="0"/>
                          <a:cs typeface="Calibri Light" panose="020F0302020204030204" pitchFamily="34" charset="0"/>
                        </a:rPr>
                        <a:t>3. When a Director files form DIR-11 intimating his resignation and form DIR-12 is not filed by the company, in that case, an email will be sent to the company for filing the form DIR-12.</a:t>
                      </a:r>
                    </a:p>
                    <a:p>
                      <a:pPr algn="l">
                        <a:lnSpc>
                          <a:spcPct val="115000"/>
                        </a:lnSpc>
                        <a:spcBef>
                          <a:spcPts val="600"/>
                        </a:spcBef>
                        <a:spcAft>
                          <a:spcPts val="0"/>
                        </a:spcAft>
                      </a:pPr>
                      <a:endParaRPr lang="en-US" sz="20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4163053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3200" dirty="0"/>
              <a:t>INC-28 (</a:t>
            </a:r>
            <a:r>
              <a:rPr lang="en-US" altLang="en-US" sz="3200" dirty="0"/>
              <a:t>Notice of Order of the Court or Tribunal or any other competent authority</a:t>
            </a:r>
            <a:r>
              <a:rPr lang="en-IN" altLang="en-US" sz="3200" dirty="0"/>
              <a:t>)</a:t>
            </a:r>
            <a:endParaRPr lang="en-IN" sz="20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274409813"/>
              </p:ext>
            </p:extLst>
          </p:nvPr>
        </p:nvGraphicFramePr>
        <p:xfrm>
          <a:off x="816952" y="1542430"/>
          <a:ext cx="10492155" cy="5032626"/>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Depending on the section selected in the form, the form shall be processed in STP or Non-STP mode.</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by which order is to be filed with registrar</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Date of passing the order</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 has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Change in processing type from NSTP to CSTP in few cases.</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New dropdowns added and amendments made to existing dropdowns for which the form can be filed.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Additional fields introduced to capture the complete details of IRP, RP and Liquidator.</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Additional fields introduced to capture  </a:t>
                      </a:r>
                      <a:r>
                        <a:rPr lang="en-US" sz="1600" b="0" dirty="0" err="1">
                          <a:solidFill>
                            <a:schemeClr val="tx1"/>
                          </a:solidFill>
                          <a:effectLst/>
                          <a:latin typeface="Calibri Light" panose="020F0302020204030204" pitchFamily="34" charset="0"/>
                          <a:cs typeface="Calibri Light" panose="020F0302020204030204" pitchFamily="34" charset="0"/>
                        </a:rPr>
                        <a:t>Authorised</a:t>
                      </a:r>
                      <a:r>
                        <a:rPr lang="en-US" sz="1600" b="0" dirty="0">
                          <a:solidFill>
                            <a:schemeClr val="tx1"/>
                          </a:solidFill>
                          <a:effectLst/>
                          <a:latin typeface="Calibri Light" panose="020F0302020204030204" pitchFamily="34" charset="0"/>
                          <a:cs typeface="Calibri Light" panose="020F0302020204030204" pitchFamily="34" charset="0"/>
                        </a:rPr>
                        <a:t> share capital of Transferor company and Transferee company in case of amalgamation or merger.</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6. Additional fields introduced to capture  Paid up share capital in case purpose is selected as ‘reduction of share capital’.</a:t>
                      </a:r>
                    </a:p>
                  </a:txBody>
                  <a:tcPr marL="68580" marR="68580" marT="0" marB="0"/>
                </a:tc>
                <a:extLst>
                  <a:ext uri="{0D108BD9-81ED-4DB2-BD59-A6C34878D82A}">
                    <a16:rowId xmlns:a16="http://schemas.microsoft.com/office/drawing/2014/main" val="1446446022"/>
                  </a:ext>
                </a:extLst>
              </a:tr>
            </a:tbl>
          </a:graphicData>
        </a:graphic>
      </p:graphicFrame>
      <p:graphicFrame>
        <p:nvGraphicFramePr>
          <p:cNvPr id="3" name="Object 2">
            <a:extLst>
              <a:ext uri="{FF2B5EF4-FFF2-40B4-BE49-F238E27FC236}">
                <a16:creationId xmlns:a16="http://schemas.microsoft.com/office/drawing/2014/main" id="{0A0ABDEF-D255-8981-AE59-1642AAE4D0FB}"/>
              </a:ext>
            </a:extLst>
          </p:cNvPr>
          <p:cNvGraphicFramePr>
            <a:graphicFrameLocks noChangeAspect="1"/>
          </p:cNvGraphicFramePr>
          <p:nvPr>
            <p:extLst>
              <p:ext uri="{D42A27DB-BD31-4B8C-83A1-F6EECF244321}">
                <p14:modId xmlns:p14="http://schemas.microsoft.com/office/powerpoint/2010/main" val="3429427195"/>
              </p:ext>
            </p:extLst>
          </p:nvPr>
        </p:nvGraphicFramePr>
        <p:xfrm>
          <a:off x="4349201" y="2175642"/>
          <a:ext cx="1247557" cy="801962"/>
        </p:xfrm>
        <a:graphic>
          <a:graphicData uri="http://schemas.openxmlformats.org/presentationml/2006/ole">
            <mc:AlternateContent xmlns:mc="http://schemas.openxmlformats.org/markup-compatibility/2006">
              <mc:Choice xmlns:v="urn:schemas-microsoft-com:vml" Requires="v">
                <p:oleObj spid="_x0000_s3074"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4349201" y="2175642"/>
                        <a:ext cx="1247557" cy="801962"/>
                      </a:xfrm>
                      <a:prstGeom prst="rect">
                        <a:avLst/>
                      </a:prstGeom>
                    </p:spPr>
                  </p:pic>
                </p:oleObj>
              </mc:Fallback>
            </mc:AlternateContent>
          </a:graphicData>
        </a:graphic>
      </p:graphicFrame>
    </p:spTree>
    <p:extLst>
      <p:ext uri="{BB962C8B-B14F-4D97-AF65-F5344CB8AC3E}">
        <p14:creationId xmlns:p14="http://schemas.microsoft.com/office/powerpoint/2010/main" val="3357991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000" dirty="0"/>
              <a:t>INC-28 (</a:t>
            </a:r>
            <a:r>
              <a:rPr lang="en-US" altLang="en-US" sz="2000" dirty="0"/>
              <a:t>Notice of Order of the Court or Tribunal or any other competent authority</a:t>
            </a:r>
            <a:r>
              <a:rPr lang="en-IN" altLang="en-US" sz="2000" dirty="0"/>
              <a:t>)</a:t>
            </a:r>
            <a:endParaRPr lang="en-IN" sz="2000" b="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627230266"/>
              </p:ext>
            </p:extLst>
          </p:nvPr>
        </p:nvGraphicFramePr>
        <p:xfrm>
          <a:off x="816953" y="1095104"/>
          <a:ext cx="11007186" cy="3075940"/>
        </p:xfrm>
        <a:graphic>
          <a:graphicData uri="http://schemas.openxmlformats.org/drawingml/2006/table">
            <a:tbl>
              <a:tblPr firstRow="1" firstCol="1" bandRow="1">
                <a:tableStyleId>{5940675A-B579-460E-94D1-54222C63F5DA}</a:tableStyleId>
              </a:tblPr>
              <a:tblGrid>
                <a:gridCol w="2178495">
                  <a:extLst>
                    <a:ext uri="{9D8B030D-6E8A-4147-A177-3AD203B41FA5}">
                      <a16:colId xmlns:a16="http://schemas.microsoft.com/office/drawing/2014/main" val="2591750357"/>
                    </a:ext>
                  </a:extLst>
                </a:gridCol>
                <a:gridCol w="8828691">
                  <a:extLst>
                    <a:ext uri="{9D8B030D-6E8A-4147-A177-3AD203B41FA5}">
                      <a16:colId xmlns:a16="http://schemas.microsoft.com/office/drawing/2014/main" val="1989445441"/>
                    </a:ext>
                  </a:extLst>
                </a:gridCol>
              </a:tblGrid>
              <a:tr h="134404">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711871">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cs typeface="Calibri Light" panose="020F0302020204030204" pitchFamily="34" charset="0"/>
                        </a:rPr>
                        <a:t>7. Nomenclature of attachment ‘Copy of court order or NCLT or CLB or order by any other competent authority’ has been changed to ‘'Copy of order of Court/ NCLT/ NCLAT/ BIFR/ Central Government/ DRT / any other Competent Authority’.</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8. Interim Resolution Professional (IRP)/ Resolution Professional (RP) has been added as Signatories.</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9. Automatic change of status upon approval of form, wherein purpose of filing of application pertains to Insolvency and Bankruptcy Code, 2016.</a:t>
                      </a:r>
                    </a:p>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cs typeface="Calibri Light" panose="020F0302020204030204" pitchFamily="34" charset="0"/>
                        </a:rPr>
                        <a:t>10. Other enhancement (pre-filling of data, repositioning of fields, additional checks and balances introduced etc.)</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2734582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INC-24 (</a:t>
            </a:r>
            <a:r>
              <a:rPr lang="en-US" altLang="en-US" sz="2800" dirty="0"/>
              <a:t>Application for approval of Central Government for change of name</a:t>
            </a:r>
            <a:r>
              <a:rPr lang="en-IN" altLang="en-US" sz="2800" dirty="0"/>
              <a:t>)</a:t>
            </a:r>
            <a:endParaRPr lang="en-IN" sz="1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939223997"/>
              </p:ext>
            </p:extLst>
          </p:nvPr>
        </p:nvGraphicFramePr>
        <p:xfrm>
          <a:off x="816952" y="1542430"/>
          <a:ext cx="10492155" cy="3688923"/>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applicable</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 has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Several checks/business rules are put in place at FO level to check compliance with The Companies (Incorporation) Rules, 2014</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Removed ‘Minutes of the members' meeting’ attachment as SRN of MGT-14 is required while filing up the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Added the following declaration: “The Company is not under default for payment or repayment of matured deposits or debentures or interest thereon.”</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Other enhancement (pre-filling of data, repositioning of fields, additional checks and balances introduced etc.)</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3286519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800" dirty="0"/>
              <a:t>DIR-5 (</a:t>
            </a:r>
            <a:r>
              <a:rPr lang="en-US" altLang="en-US" sz="2800" dirty="0"/>
              <a:t>Application for surrender of Director Identification Number</a:t>
            </a:r>
            <a:r>
              <a:rPr lang="en-IN" altLang="en-US" sz="2800" dirty="0"/>
              <a:t>)</a:t>
            </a:r>
            <a:endParaRPr lang="en-IN" sz="18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035471651"/>
              </p:ext>
            </p:extLst>
          </p:nvPr>
        </p:nvGraphicFramePr>
        <p:xfrm>
          <a:off x="816952" y="1542430"/>
          <a:ext cx="10492155" cy="3969339"/>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applicable</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Other enhancement (pre-filling of data, repositioning of fields, nomenclature update, additional checks and balances introduced etc.)</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Attachment fields in the form are made dynamic.</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In case where reason for surrender of DIN in form DIR-5 is death/unsound mind/insolvent then an alert can be sent to all the companies in which the deceased director is holding position as director instructing them to file DIR-12 for the director, if applicable.</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In case where all the DINs associated with DIN holder have not been specified in the DIN to be surrendered in the e-form, then an alert can be provided to BO user and user can mark the form for resubmission.</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3645437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1800" dirty="0"/>
              <a:t>INC-23 (</a:t>
            </a:r>
            <a:r>
              <a:rPr lang="en-US" altLang="en-US" sz="1800" dirty="0"/>
              <a:t>Application to the Regional Director for approval to shift the Registered office from one state to another state or from jurisdiction of one Registrar to another Registrar within the same State</a:t>
            </a:r>
            <a:r>
              <a:rPr lang="en-IN" altLang="en-US" sz="1800" dirty="0"/>
              <a:t>) </a:t>
            </a:r>
            <a:endParaRPr lang="en-IN" sz="12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1323072134"/>
              </p:ext>
            </p:extLst>
          </p:nvPr>
        </p:nvGraphicFramePr>
        <p:xfrm>
          <a:off x="816952" y="1542430"/>
          <a:ext cx="10492155" cy="4682571"/>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applicable</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342900" indent="-342900" algn="l">
                        <a:lnSpc>
                          <a:spcPct val="115000"/>
                        </a:lnSpc>
                        <a:spcBef>
                          <a:spcPts val="600"/>
                        </a:spcBef>
                        <a:spcAft>
                          <a:spcPts val="0"/>
                        </a:spcAft>
                        <a:buAutoNum type="arabicPeriod"/>
                      </a:pPr>
                      <a:r>
                        <a:rPr lang="en-US" sz="1600" b="0" dirty="0">
                          <a:solidFill>
                            <a:schemeClr val="tx1"/>
                          </a:solidFill>
                          <a:effectLst/>
                          <a:latin typeface="Calibri Light" panose="020F0302020204030204" pitchFamily="34" charset="0"/>
                          <a:cs typeface="Calibri Light" panose="020F0302020204030204" pitchFamily="34" charset="0"/>
                        </a:rPr>
                        <a:t>Forms have been made web-based</a:t>
                      </a:r>
                    </a:p>
                    <a:p>
                      <a:pPr marL="342900" indent="-342900" algn="l">
                        <a:lnSpc>
                          <a:spcPct val="115000"/>
                        </a:lnSpc>
                        <a:spcBef>
                          <a:spcPts val="600"/>
                        </a:spcBef>
                        <a:spcAft>
                          <a:spcPts val="0"/>
                        </a:spcAft>
                        <a:buAutoNum type="arabicPeriod"/>
                      </a:pPr>
                      <a:r>
                        <a:rPr lang="en-US" sz="1600" b="0" dirty="0">
                          <a:solidFill>
                            <a:schemeClr val="tx1"/>
                          </a:solidFill>
                          <a:effectLst/>
                          <a:latin typeface="Calibri Light" panose="020F0302020204030204" pitchFamily="34" charset="0"/>
                          <a:cs typeface="Calibri Light" panose="020F0302020204030204" pitchFamily="34" charset="0"/>
                        </a:rPr>
                        <a:t>Parallel workflow created for sharing INC-23 with ROC and RD for comments. On receipt of the form, ROC can either choose to submit or not submit the comments. The ROC will have an option to provide his comments on the work-item within 30 days from the receipt of notification or approval of from by RD office, whichever is earlier.</a:t>
                      </a:r>
                    </a:p>
                    <a:p>
                      <a:pPr marL="342900" indent="-342900" algn="l">
                        <a:lnSpc>
                          <a:spcPct val="115000"/>
                        </a:lnSpc>
                        <a:spcBef>
                          <a:spcPts val="600"/>
                        </a:spcBef>
                        <a:spcAft>
                          <a:spcPts val="0"/>
                        </a:spcAft>
                        <a:buAutoNum type="arabicPeriod"/>
                      </a:pPr>
                      <a:r>
                        <a:rPr lang="en-US" sz="1600" b="0" dirty="0">
                          <a:solidFill>
                            <a:schemeClr val="tx1"/>
                          </a:solidFill>
                          <a:effectLst/>
                          <a:latin typeface="Calibri Light" panose="020F0302020204030204" pitchFamily="34" charset="0"/>
                          <a:cs typeface="Calibri Light" panose="020F0302020204030204" pitchFamily="34" charset="0"/>
                        </a:rPr>
                        <a:t>Added fields to capture the information pertaining to “Applications pending before the Adjudicating officers, Central Government and NCLT  for condonation of delay, adjudication and compounding”.</a:t>
                      </a:r>
                    </a:p>
                    <a:p>
                      <a:pPr marL="342900" indent="-342900" algn="l">
                        <a:lnSpc>
                          <a:spcPct val="115000"/>
                        </a:lnSpc>
                        <a:spcBef>
                          <a:spcPts val="600"/>
                        </a:spcBef>
                        <a:spcAft>
                          <a:spcPts val="0"/>
                        </a:spcAft>
                        <a:buAutoNum type="arabicPeriod"/>
                      </a:pPr>
                      <a:r>
                        <a:rPr lang="en-US" sz="1600" b="0" dirty="0">
                          <a:solidFill>
                            <a:schemeClr val="tx1"/>
                          </a:solidFill>
                          <a:effectLst/>
                          <a:latin typeface="Calibri Light" panose="020F0302020204030204" pitchFamily="34" charset="0"/>
                          <a:cs typeface="Calibri Light" panose="020F0302020204030204" pitchFamily="34" charset="0"/>
                        </a:rPr>
                        <a:t>Following attachment removed:</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cs typeface="Calibri Light" panose="020F0302020204030204" pitchFamily="34" charset="0"/>
                        </a:rPr>
                        <a:t>   - Copy of Memorandum of Association</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cs typeface="Calibri Light" panose="020F0302020204030204" pitchFamily="34" charset="0"/>
                        </a:rPr>
                        <a:t>   -Copy of special resolution sanctioning alteration</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cs typeface="Calibri Light" panose="020F0302020204030204" pitchFamily="34" charset="0"/>
                        </a:rPr>
                        <a:t>   -Copy of the minutes of the general meeting authorizing such alteration</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3225099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1600" dirty="0"/>
              <a:t>INC-23 (</a:t>
            </a:r>
            <a:r>
              <a:rPr lang="en-US" altLang="en-US" sz="1600" dirty="0"/>
              <a:t>Application to the Regional Director for approval to shift the Registered office from one state to another state or from jurisdiction of one Registrar to another Registrar within the same State</a:t>
            </a:r>
            <a:r>
              <a:rPr lang="en-IN" altLang="en-US" sz="1600" dirty="0"/>
              <a:t>) </a:t>
            </a:r>
            <a:endParaRPr lang="en-IN" sz="1600" b="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362380248"/>
              </p:ext>
            </p:extLst>
          </p:nvPr>
        </p:nvGraphicFramePr>
        <p:xfrm>
          <a:off x="816953" y="1095104"/>
          <a:ext cx="11007186" cy="2975777"/>
        </p:xfrm>
        <a:graphic>
          <a:graphicData uri="http://schemas.openxmlformats.org/drawingml/2006/table">
            <a:tbl>
              <a:tblPr firstRow="1" firstCol="1" bandRow="1">
                <a:tableStyleId>{5940675A-B579-460E-94D1-54222C63F5DA}</a:tableStyleId>
              </a:tblPr>
              <a:tblGrid>
                <a:gridCol w="2178495">
                  <a:extLst>
                    <a:ext uri="{9D8B030D-6E8A-4147-A177-3AD203B41FA5}">
                      <a16:colId xmlns:a16="http://schemas.microsoft.com/office/drawing/2014/main" val="2591750357"/>
                    </a:ext>
                  </a:extLst>
                </a:gridCol>
                <a:gridCol w="8828691">
                  <a:extLst>
                    <a:ext uri="{9D8B030D-6E8A-4147-A177-3AD203B41FA5}">
                      <a16:colId xmlns:a16="http://schemas.microsoft.com/office/drawing/2014/main" val="1989445441"/>
                    </a:ext>
                  </a:extLst>
                </a:gridCol>
              </a:tblGrid>
              <a:tr h="134404">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711871">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cs typeface="Calibri Light" panose="020F0302020204030204" pitchFamily="34" charset="0"/>
                        </a:rPr>
                        <a:t>5.  Following attachments removed, and information captured in machine readable format:</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cs typeface="Calibri Light" panose="020F0302020204030204" pitchFamily="34" charset="0"/>
                        </a:rPr>
                        <a:t>   -Declaration by directors about no retrenchment of employees</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cs typeface="Calibri Light" panose="020F0302020204030204" pitchFamily="34" charset="0"/>
                        </a:rPr>
                        <a:t>   -List of creditors and debenture holders duly verified, as per proviso to sub rule (2) to Rule 30;</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cs typeface="Calibri Light" panose="020F0302020204030204" pitchFamily="34" charset="0"/>
                        </a:rPr>
                        <a:t>6.  Other enhancement (pre-filling of data, nomenclature updated, repositioning of fields, additional data fields added, additional checks and balances introduced etc.)</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4121693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1800" dirty="0"/>
              <a:t>DIR-3C (</a:t>
            </a:r>
            <a:r>
              <a:rPr lang="en-US" altLang="en-US" sz="1800" dirty="0"/>
              <a:t>Intimate information of directors, managing director, manager and secretary  by an Indian company</a:t>
            </a:r>
            <a:r>
              <a:rPr lang="en-IN" altLang="en-US" sz="1800" dirty="0"/>
              <a:t>)</a:t>
            </a:r>
            <a:endParaRPr lang="en-IN" sz="12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1666439982"/>
              </p:ext>
            </p:extLst>
          </p:nvPr>
        </p:nvGraphicFramePr>
        <p:xfrm>
          <a:off x="816952" y="1542430"/>
          <a:ext cx="10492155" cy="2113745"/>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20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20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15 days of receipt of intimation by company </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20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2000" b="0" dirty="0">
                          <a:solidFill>
                            <a:schemeClr val="tx1"/>
                          </a:solidFill>
                          <a:effectLst/>
                          <a:latin typeface="Calibri Light" panose="020F0302020204030204" pitchFamily="34" charset="0"/>
                          <a:cs typeface="Calibri Light" panose="020F0302020204030204" pitchFamily="34" charset="0"/>
                        </a:rPr>
                        <a:t>2. Other enhancement (pre-filling of data, repositioning of fields, nomenclature update, additional checks and balances introduced etc.)</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3413548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1800" dirty="0"/>
              <a:t>DIR-6 (</a:t>
            </a:r>
            <a:r>
              <a:rPr lang="en-US" altLang="en-US" sz="1800" dirty="0"/>
              <a:t>Intimation of change in particulars of Director/ Designated partner to be given to the Central Government</a:t>
            </a:r>
            <a:r>
              <a:rPr lang="en-IN" altLang="en-US" sz="1800" dirty="0"/>
              <a:t>)</a:t>
            </a:r>
            <a:endParaRPr lang="en-IN" sz="12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854427603"/>
              </p:ext>
            </p:extLst>
          </p:nvPr>
        </p:nvGraphicFramePr>
        <p:xfrm>
          <a:off x="816952" y="1542430"/>
          <a:ext cx="10492155" cy="2621107"/>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8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a:t>
                      </a: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8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a:t>
                      </a: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applicable</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2. Other enhancement (pre-filling of data, repositioning of fields, nomenclature update, additional checks and balances introduced etc.)</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3. Additional data field added to include jurisdictional police station in the address column.</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377148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266" y="201389"/>
            <a:ext cx="10553494" cy="728777"/>
          </a:xfrm>
        </p:spPr>
        <p:txBody>
          <a:bodyPr/>
          <a:lstStyle/>
          <a:p>
            <a:r>
              <a:rPr lang="en-US" dirty="0">
                <a:solidFill>
                  <a:schemeClr val="bg1">
                    <a:lumMod val="95000"/>
                  </a:schemeClr>
                </a:solidFill>
              </a:rPr>
              <a:t>Set 2– Other forms – 46 Forms</a:t>
            </a:r>
          </a:p>
        </p:txBody>
      </p:sp>
      <p:graphicFrame>
        <p:nvGraphicFramePr>
          <p:cNvPr id="3" name="Table 2">
            <a:extLst>
              <a:ext uri="{FF2B5EF4-FFF2-40B4-BE49-F238E27FC236}">
                <a16:creationId xmlns:a16="http://schemas.microsoft.com/office/drawing/2014/main" id="{8B71A1EB-43A2-7D1B-4901-D41D1C1A3286}"/>
              </a:ext>
            </a:extLst>
          </p:cNvPr>
          <p:cNvGraphicFramePr>
            <a:graphicFrameLocks noGrp="1"/>
          </p:cNvGraphicFramePr>
          <p:nvPr>
            <p:extLst>
              <p:ext uri="{D42A27DB-BD31-4B8C-83A1-F6EECF244321}">
                <p14:modId xmlns:p14="http://schemas.microsoft.com/office/powerpoint/2010/main" val="2950755832"/>
              </p:ext>
            </p:extLst>
          </p:nvPr>
        </p:nvGraphicFramePr>
        <p:xfrm>
          <a:off x="410266" y="1493656"/>
          <a:ext cx="11366865" cy="4875610"/>
        </p:xfrm>
        <a:graphic>
          <a:graphicData uri="http://schemas.openxmlformats.org/drawingml/2006/table">
            <a:tbl>
              <a:tblPr/>
              <a:tblGrid>
                <a:gridCol w="753522">
                  <a:extLst>
                    <a:ext uri="{9D8B030D-6E8A-4147-A177-3AD203B41FA5}">
                      <a16:colId xmlns:a16="http://schemas.microsoft.com/office/drawing/2014/main" val="279502368"/>
                    </a:ext>
                  </a:extLst>
                </a:gridCol>
                <a:gridCol w="753522">
                  <a:extLst>
                    <a:ext uri="{9D8B030D-6E8A-4147-A177-3AD203B41FA5}">
                      <a16:colId xmlns:a16="http://schemas.microsoft.com/office/drawing/2014/main" val="2058762396"/>
                    </a:ext>
                  </a:extLst>
                </a:gridCol>
                <a:gridCol w="5763446">
                  <a:extLst>
                    <a:ext uri="{9D8B030D-6E8A-4147-A177-3AD203B41FA5}">
                      <a16:colId xmlns:a16="http://schemas.microsoft.com/office/drawing/2014/main" val="1856689007"/>
                    </a:ext>
                  </a:extLst>
                </a:gridCol>
                <a:gridCol w="4096375">
                  <a:extLst>
                    <a:ext uri="{9D8B030D-6E8A-4147-A177-3AD203B41FA5}">
                      <a16:colId xmlns:a16="http://schemas.microsoft.com/office/drawing/2014/main" val="828773842"/>
                    </a:ext>
                  </a:extLst>
                </a:gridCol>
              </a:tblGrid>
              <a:tr h="181246">
                <a:tc>
                  <a:txBody>
                    <a:bodyPr/>
                    <a:lstStyle/>
                    <a:p>
                      <a:pPr algn="ctr" fontAlgn="t"/>
                      <a:r>
                        <a:rPr lang="en-IN" sz="1050" b="1" i="0" u="none" strike="noStrike" dirty="0">
                          <a:solidFill>
                            <a:srgbClr val="FFFF00"/>
                          </a:solidFill>
                          <a:effectLst/>
                          <a:latin typeface="Calibri" panose="020F0502020204030204" pitchFamily="34" charset="0"/>
                        </a:rPr>
                        <a:t>Sl. No.</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050" b="1" i="0" u="none" strike="noStrike" dirty="0">
                          <a:solidFill>
                            <a:srgbClr val="FFFF00"/>
                          </a:solidFill>
                          <a:effectLst/>
                          <a:latin typeface="Calibri" panose="020F0502020204030204" pitchFamily="34" charset="0"/>
                        </a:rPr>
                        <a:t>Form </a:t>
                      </a:r>
                      <a:r>
                        <a:rPr lang="en-IN" sz="1050" b="1" i="0" u="none" strike="noStrike" dirty="0" err="1">
                          <a:solidFill>
                            <a:srgbClr val="FFFF00"/>
                          </a:solidFill>
                          <a:effectLst/>
                          <a:latin typeface="Calibri" panose="020F0502020204030204" pitchFamily="34" charset="0"/>
                        </a:rPr>
                        <a:t>Num</a:t>
                      </a:r>
                      <a:endParaRPr lang="en-IN" sz="1050" b="1" i="0" u="none" strike="noStrike" dirty="0">
                        <a:solidFill>
                          <a:srgbClr val="FFFF00"/>
                        </a:solidFill>
                        <a:effectLst/>
                        <a:latin typeface="Calibri" panose="020F0502020204030204" pitchFamily="34" charset="0"/>
                      </a:endParaRP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050" b="1" i="0" u="none" strike="noStrike" dirty="0">
                          <a:solidFill>
                            <a:srgbClr val="FFFF00"/>
                          </a:solidFill>
                          <a:effectLst/>
                          <a:latin typeface="Calibri" panose="020F0502020204030204" pitchFamily="34" charset="0"/>
                        </a:rPr>
                        <a:t>Form Name</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050" b="1" i="0" u="none" strike="noStrike" dirty="0">
                          <a:solidFill>
                            <a:srgbClr val="FFFF00"/>
                          </a:solidFill>
                          <a:effectLst/>
                          <a:latin typeface="Calibri" panose="020F0502020204030204" pitchFamily="34" charset="0"/>
                        </a:rPr>
                        <a:t>Rule chapter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873918827"/>
                  </a:ext>
                </a:extLst>
              </a:tr>
              <a:tr h="360238">
                <a:tc>
                  <a:txBody>
                    <a:bodyPr/>
                    <a:lstStyle/>
                    <a:p>
                      <a:pPr algn="ctr" fontAlgn="t"/>
                      <a:r>
                        <a:rPr lang="en-IN" sz="1050" b="0" i="0" u="none" strike="noStrike" dirty="0">
                          <a:solidFill>
                            <a:srgbClr val="000000"/>
                          </a:solidFill>
                          <a:effectLst/>
                          <a:latin typeface="Calibri" panose="020F0502020204030204" pitchFamily="34" charset="0"/>
                        </a:rPr>
                        <a:t>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DIR-12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Particulars of appointment of directors and the key managerial personnel and the changes among them</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XI The Companies (Appointment and Qualifications of Directors)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3654879"/>
                  </a:ext>
                </a:extLst>
              </a:tr>
              <a:tr h="360238">
                <a:tc>
                  <a:txBody>
                    <a:bodyPr/>
                    <a:lstStyle/>
                    <a:p>
                      <a:pPr algn="ctr" fontAlgn="t"/>
                      <a:r>
                        <a:rPr lang="en-IN" sz="1050" b="0" i="0" u="none" strike="noStrike" dirty="0">
                          <a:solidFill>
                            <a:srgbClr val="000000"/>
                          </a:solidFill>
                          <a:effectLst/>
                          <a:latin typeface="Calibri" panose="020F0502020204030204" pitchFamily="34" charset="0"/>
                        </a:rPr>
                        <a:t>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DIR-11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Notice of resignation of a director to the Registrar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XI The Companies (Appointment and Qualifications of Directors)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0168288"/>
                  </a:ext>
                </a:extLst>
              </a:tr>
              <a:tr h="360238">
                <a:tc>
                  <a:txBody>
                    <a:bodyPr/>
                    <a:lstStyle/>
                    <a:p>
                      <a:pPr algn="ctr" fontAlgn="t"/>
                      <a:r>
                        <a:rPr lang="en-IN" sz="1050" b="0" i="0" u="none" strike="noStrike" dirty="0">
                          <a:solidFill>
                            <a:srgbClr val="000000"/>
                          </a:solidFill>
                          <a:effectLst/>
                          <a:latin typeface="Calibri" panose="020F0502020204030204" pitchFamily="34" charset="0"/>
                        </a:rPr>
                        <a:t>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DIR-3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Application for allotment of Director Identification Number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XI The Companies (Appointment and Qualifications of Directors)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9406164"/>
                  </a:ext>
                </a:extLst>
              </a:tr>
              <a:tr h="360238">
                <a:tc>
                  <a:txBody>
                    <a:bodyPr/>
                    <a:lstStyle/>
                    <a:p>
                      <a:pPr algn="ctr" fontAlgn="t"/>
                      <a:r>
                        <a:rPr lang="en-IN" sz="1050" b="0" i="0" u="none" strike="noStrike" dirty="0">
                          <a:solidFill>
                            <a:srgbClr val="000000"/>
                          </a:solidFill>
                          <a:effectLst/>
                          <a:latin typeface="Calibri" panose="020F0502020204030204" pitchFamily="34" charset="0"/>
                        </a:rPr>
                        <a:t>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DIR-3C</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Intimation of Director Identification Number by the company to the Registrar DIN services</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XI The Companies (Appointment and Qualifications of Directors)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1876493"/>
                  </a:ext>
                </a:extLst>
              </a:tr>
              <a:tr h="360238">
                <a:tc>
                  <a:txBody>
                    <a:bodyPr/>
                    <a:lstStyle/>
                    <a:p>
                      <a:pPr algn="ctr" fontAlgn="t"/>
                      <a:r>
                        <a:rPr lang="en-IN" sz="1050" b="0" i="0" u="none" strike="noStrike" dirty="0">
                          <a:solidFill>
                            <a:srgbClr val="000000"/>
                          </a:solidFill>
                          <a:effectLst/>
                          <a:latin typeface="Calibri" panose="020F0502020204030204" pitchFamily="34" charset="0"/>
                        </a:rPr>
                        <a:t>5</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DIR-5</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Application for surrender of Director Identification Number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XI The Companies (Appointment and Qualifications of Directors)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039531"/>
                  </a:ext>
                </a:extLst>
              </a:tr>
              <a:tr h="360238">
                <a:tc>
                  <a:txBody>
                    <a:bodyPr/>
                    <a:lstStyle/>
                    <a:p>
                      <a:pPr algn="ctr" fontAlgn="t"/>
                      <a:r>
                        <a:rPr lang="en-IN" sz="1050" b="0" i="0" u="none" strike="noStrike" dirty="0">
                          <a:solidFill>
                            <a:srgbClr val="000000"/>
                          </a:solidFill>
                          <a:effectLst/>
                          <a:latin typeface="Calibri" panose="020F0502020204030204" pitchFamily="34" charset="0"/>
                        </a:rPr>
                        <a:t>6</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DIR-6</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Intimation of change in particulars of Director to be given to the Central Government</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XI The Companies (Appointment and Qualifications of Directors)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70605"/>
                  </a:ext>
                </a:extLst>
              </a:tr>
              <a:tr h="181246">
                <a:tc>
                  <a:txBody>
                    <a:bodyPr/>
                    <a:lstStyle/>
                    <a:p>
                      <a:pPr algn="ctr" fontAlgn="t"/>
                      <a:r>
                        <a:rPr lang="en-IN" sz="1050" b="0" i="0" u="none" strike="noStrike" dirty="0">
                          <a:solidFill>
                            <a:srgbClr val="000000"/>
                          </a:solidFill>
                          <a:effectLst/>
                          <a:latin typeface="Calibri" panose="020F0502020204030204" pitchFamily="34" charset="0"/>
                        </a:rPr>
                        <a:t>7</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INC-12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Application for grant of License to an existing company under section 8</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38443"/>
                  </a:ext>
                </a:extLst>
              </a:tr>
              <a:tr h="181246">
                <a:tc>
                  <a:txBody>
                    <a:bodyPr/>
                    <a:lstStyle/>
                    <a:p>
                      <a:pPr algn="ctr" fontAlgn="t"/>
                      <a:r>
                        <a:rPr lang="en-IN" sz="1050" b="0" i="0" u="none" strike="noStrike" dirty="0">
                          <a:solidFill>
                            <a:srgbClr val="000000"/>
                          </a:solidFill>
                          <a:effectLst/>
                          <a:latin typeface="Calibri" panose="020F0502020204030204" pitchFamily="34" charset="0"/>
                        </a:rPr>
                        <a:t>8</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INC-18</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Application to Regional Director for  conversion of section 8  company into any other kind of company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421301"/>
                  </a:ext>
                </a:extLst>
              </a:tr>
              <a:tr h="181246">
                <a:tc>
                  <a:txBody>
                    <a:bodyPr/>
                    <a:lstStyle/>
                    <a:p>
                      <a:pPr algn="ctr" fontAlgn="t"/>
                      <a:r>
                        <a:rPr lang="en-IN" sz="1050" b="0" i="0" u="none" strike="noStrike" dirty="0">
                          <a:solidFill>
                            <a:srgbClr val="000000"/>
                          </a:solidFill>
                          <a:effectLst/>
                          <a:latin typeface="Calibri" panose="020F0502020204030204" pitchFamily="34" charset="0"/>
                        </a:rPr>
                        <a:t>9</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INC-20</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Intimation to Registrar of revocation of license issued under section 8</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994798"/>
                  </a:ext>
                </a:extLst>
              </a:tr>
              <a:tr h="181246">
                <a:tc>
                  <a:txBody>
                    <a:bodyPr/>
                    <a:lstStyle/>
                    <a:p>
                      <a:pPr algn="ctr" fontAlgn="t"/>
                      <a:r>
                        <a:rPr lang="en-IN" sz="1050" b="0" i="0" u="none" strike="noStrike" dirty="0">
                          <a:solidFill>
                            <a:srgbClr val="000000"/>
                          </a:solidFill>
                          <a:effectLst/>
                          <a:latin typeface="Calibri" panose="020F0502020204030204" pitchFamily="34" charset="0"/>
                        </a:rPr>
                        <a:t>10</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INC-20A</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Declaration for commencement of business</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5009029"/>
                  </a:ext>
                </a:extLst>
              </a:tr>
              <a:tr h="181246">
                <a:tc>
                  <a:txBody>
                    <a:bodyPr/>
                    <a:lstStyle/>
                    <a:p>
                      <a:pPr algn="ctr" fontAlgn="t"/>
                      <a:r>
                        <a:rPr lang="en-IN" sz="1050" b="0" i="0" u="none" strike="noStrike" dirty="0">
                          <a:solidFill>
                            <a:srgbClr val="000000"/>
                          </a:solidFill>
                          <a:effectLst/>
                          <a:latin typeface="Calibri" panose="020F0502020204030204" pitchFamily="34" charset="0"/>
                        </a:rPr>
                        <a:t>11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INC-22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Notice of situation or change of situation of registered office</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2964427"/>
                  </a:ext>
                </a:extLst>
              </a:tr>
              <a:tr h="360238">
                <a:tc>
                  <a:txBody>
                    <a:bodyPr/>
                    <a:lstStyle/>
                    <a:p>
                      <a:pPr algn="ctr" fontAlgn="t"/>
                      <a:r>
                        <a:rPr lang="en-IN" sz="1050" b="0" i="0" u="none" strike="noStrike" dirty="0">
                          <a:solidFill>
                            <a:srgbClr val="000000"/>
                          </a:solidFill>
                          <a:effectLst/>
                          <a:latin typeface="Calibri" panose="020F0502020204030204" pitchFamily="34" charset="0"/>
                        </a:rPr>
                        <a:t>12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INC-23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Application to the Regional Director for approval to shift the Registered Office from one State to another state or from jurisdiction of one Registrar to another Registrar within the State</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7285362"/>
                  </a:ext>
                </a:extLst>
              </a:tr>
              <a:tr h="181246">
                <a:tc>
                  <a:txBody>
                    <a:bodyPr/>
                    <a:lstStyle/>
                    <a:p>
                      <a:pPr algn="ctr" fontAlgn="t"/>
                      <a:r>
                        <a:rPr lang="en-IN" sz="1050" b="0" i="0" u="none" strike="noStrike" dirty="0">
                          <a:solidFill>
                            <a:srgbClr val="000000"/>
                          </a:solidFill>
                          <a:effectLst/>
                          <a:latin typeface="Calibri" panose="020F0502020204030204" pitchFamily="34" charset="0"/>
                        </a:rPr>
                        <a:t>13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INC-24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Application for approval of Central Government for change of name</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439214"/>
                  </a:ext>
                </a:extLst>
              </a:tr>
              <a:tr h="360238">
                <a:tc>
                  <a:txBody>
                    <a:bodyPr/>
                    <a:lstStyle/>
                    <a:p>
                      <a:pPr algn="ctr" fontAlgn="t"/>
                      <a:r>
                        <a:rPr lang="en-IN" sz="1050" b="0" i="0" u="none" strike="noStrike" dirty="0">
                          <a:solidFill>
                            <a:srgbClr val="000000"/>
                          </a:solidFill>
                          <a:effectLst/>
                          <a:latin typeface="Calibri" panose="020F0502020204030204" pitchFamily="34" charset="0"/>
                        </a:rPr>
                        <a:t>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INC-27</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Conversion of public company into private company or private company into public company or Conversion of Unlimited Liability Company into Limited Liability Company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2551096"/>
                  </a:ext>
                </a:extLst>
              </a:tr>
              <a:tr h="181246">
                <a:tc>
                  <a:txBody>
                    <a:bodyPr/>
                    <a:lstStyle/>
                    <a:p>
                      <a:pPr algn="ctr" fontAlgn="t"/>
                      <a:r>
                        <a:rPr lang="en-IN" sz="1050" b="0" i="0" u="none" strike="noStrike" dirty="0">
                          <a:solidFill>
                            <a:srgbClr val="000000"/>
                          </a:solidFill>
                          <a:effectLst/>
                          <a:latin typeface="Calibri" panose="020F0502020204030204" pitchFamily="34" charset="0"/>
                        </a:rPr>
                        <a:t>15</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INC-28</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Notice of Order of the Court or any other competent authority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088733"/>
                  </a:ext>
                </a:extLst>
              </a:tr>
              <a:tr h="181246">
                <a:tc>
                  <a:txBody>
                    <a:bodyPr/>
                    <a:lstStyle/>
                    <a:p>
                      <a:pPr algn="ctr" fontAlgn="t"/>
                      <a:r>
                        <a:rPr lang="en-IN" sz="1050" b="0" i="0" u="none" strike="noStrike" dirty="0">
                          <a:solidFill>
                            <a:srgbClr val="000000"/>
                          </a:solidFill>
                          <a:effectLst/>
                          <a:latin typeface="Calibri" panose="020F0502020204030204" pitchFamily="34" charset="0"/>
                        </a:rPr>
                        <a:t>16</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One Person Company - Change in Member/ Nominee</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5344749"/>
                  </a:ext>
                </a:extLst>
              </a:tr>
              <a:tr h="181246">
                <a:tc>
                  <a:txBody>
                    <a:bodyPr/>
                    <a:lstStyle/>
                    <a:p>
                      <a:pPr algn="ctr" fontAlgn="t"/>
                      <a:r>
                        <a:rPr lang="en-IN" sz="1050" b="0" i="0" u="none" strike="noStrike" dirty="0">
                          <a:solidFill>
                            <a:srgbClr val="000000"/>
                          </a:solidFill>
                          <a:effectLst/>
                          <a:latin typeface="Calibri" panose="020F0502020204030204" pitchFamily="34" charset="0"/>
                        </a:rPr>
                        <a:t>17</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INC-6</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One Person Company - Conversion form</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3939938"/>
                  </a:ext>
                </a:extLst>
              </a:tr>
              <a:tr h="181246">
                <a:tc>
                  <a:txBody>
                    <a:bodyPr/>
                    <a:lstStyle/>
                    <a:p>
                      <a:pPr algn="ctr" fontAlgn="t"/>
                      <a:r>
                        <a:rPr lang="en-IN" sz="1050" b="0" i="0" u="none" strike="noStrike" dirty="0">
                          <a:solidFill>
                            <a:srgbClr val="000000"/>
                          </a:solidFill>
                          <a:effectLst/>
                          <a:latin typeface="Calibri" panose="020F0502020204030204" pitchFamily="34" charset="0"/>
                        </a:rPr>
                        <a:t>18</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MGT-14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Filing of Resolutions and agreements to the Registrar under section 117</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VII The Companies (Management and Administration)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9603170"/>
                  </a:ext>
                </a:extLst>
              </a:tr>
            </a:tbl>
          </a:graphicData>
        </a:graphic>
      </p:graphicFrame>
    </p:spTree>
    <p:extLst>
      <p:ext uri="{BB962C8B-B14F-4D97-AF65-F5344CB8AC3E}">
        <p14:creationId xmlns:p14="http://schemas.microsoft.com/office/powerpoint/2010/main" val="3259880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400" dirty="0"/>
              <a:t>INC-4 (</a:t>
            </a:r>
            <a:r>
              <a:rPr lang="en-US" altLang="en-US" sz="2400" dirty="0"/>
              <a:t>One Person Company - Change in Member/Nominee</a:t>
            </a:r>
            <a:r>
              <a:rPr lang="en-IN" altLang="en-US" sz="2400" dirty="0"/>
              <a:t>)</a:t>
            </a:r>
            <a:endParaRPr lang="en-IN" sz="16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1911855085"/>
              </p:ext>
            </p:extLst>
          </p:nvPr>
        </p:nvGraphicFramePr>
        <p:xfrm>
          <a:off x="816952" y="1542430"/>
          <a:ext cx="10492155" cy="3128091"/>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4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30 days from </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notice of withdrawal of consent/change in nominee/ cessation of member</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Change in processing type done from CSTP to STP.</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Attachment ‘Consent of the nominee in Form No. INC-3’ has been removed and a declaration ‘‘Declaration by member/nominee’ along with obtaining ’DSC’ has been added.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Other enhancement (pre-filling of data, repositioning of fields, additional checks and balances introduced etc.)</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277953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400" dirty="0"/>
              <a:t>INC-6 (</a:t>
            </a:r>
            <a:r>
              <a:rPr lang="en-US" altLang="en-US" sz="2400" dirty="0"/>
              <a:t>One Person Company and Private Company - Application for Conversion)</a:t>
            </a:r>
            <a:endParaRPr lang="en-IN" sz="16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987526737"/>
              </p:ext>
            </p:extLst>
          </p:nvPr>
        </p:nvGraphicFramePr>
        <p:xfrm>
          <a:off x="816952" y="1542430"/>
          <a:ext cx="10492155" cy="3484707"/>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4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30 days from </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date of passing special resolution.</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Restriction on filing removed if other forms are pending </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e-</a:t>
                      </a:r>
                      <a:r>
                        <a:rPr lang="en-US" sz="1600" b="0" dirty="0" err="1">
                          <a:solidFill>
                            <a:schemeClr val="tx1"/>
                          </a:solidFill>
                          <a:effectLst/>
                          <a:latin typeface="Calibri Light" panose="020F0302020204030204" pitchFamily="34" charset="0"/>
                          <a:cs typeface="Calibri Light" panose="020F0302020204030204" pitchFamily="34" charset="0"/>
                        </a:rPr>
                        <a:t>MoA</a:t>
                      </a:r>
                      <a:r>
                        <a:rPr lang="en-US" sz="1600" b="0" dirty="0">
                          <a:solidFill>
                            <a:schemeClr val="tx1"/>
                          </a:solidFill>
                          <a:effectLst/>
                          <a:latin typeface="Calibri Light" panose="020F0302020204030204" pitchFamily="34" charset="0"/>
                          <a:cs typeface="Calibri Light" panose="020F0302020204030204" pitchFamily="34" charset="0"/>
                        </a:rPr>
                        <a:t> and e-</a:t>
                      </a:r>
                      <a:r>
                        <a:rPr lang="en-US" sz="1600" b="0" dirty="0" err="1">
                          <a:solidFill>
                            <a:schemeClr val="tx1"/>
                          </a:solidFill>
                          <a:effectLst/>
                          <a:latin typeface="Calibri Light" panose="020F0302020204030204" pitchFamily="34" charset="0"/>
                          <a:cs typeface="Calibri Light" panose="020F0302020204030204" pitchFamily="34" charset="0"/>
                        </a:rPr>
                        <a:t>AoA</a:t>
                      </a:r>
                      <a:r>
                        <a:rPr lang="en-US" sz="1600" b="0" dirty="0">
                          <a:solidFill>
                            <a:schemeClr val="tx1"/>
                          </a:solidFill>
                          <a:effectLst/>
                          <a:latin typeface="Calibri Light" panose="020F0302020204030204" pitchFamily="34" charset="0"/>
                          <a:cs typeface="Calibri Light" panose="020F0302020204030204" pitchFamily="34" charset="0"/>
                        </a:rPr>
                        <a:t> introduced as linked filing</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Restriction on filling of the form due to pendency of other forms removed and instead BO functionality restricting processing in case of pending forms introduced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6. Other enhancement (pre-filling of data, repositioning of fields, additional data fields added, additional checks and balances introduced etc.)</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3321790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400" dirty="0"/>
              <a:t>INC-12 (</a:t>
            </a:r>
            <a:r>
              <a:rPr lang="en-US" altLang="en-US" sz="2400" dirty="0"/>
              <a:t>Application for grant of License to an existing company under Section 8</a:t>
            </a:r>
            <a:r>
              <a:rPr lang="en-IN" altLang="en-US" sz="2400" dirty="0"/>
              <a:t>)</a:t>
            </a:r>
            <a:endParaRPr lang="en-IN" sz="16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2784261315"/>
              </p:ext>
            </p:extLst>
          </p:nvPr>
        </p:nvGraphicFramePr>
        <p:xfrm>
          <a:off x="816952" y="1542430"/>
          <a:ext cx="10492155" cy="5115387"/>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4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applicable</a:t>
                      </a:r>
                    </a:p>
                  </a:txBody>
                  <a:tcPr marL="68580" marR="68580" marT="0" marB="0"/>
                </a:tc>
                <a:extLst>
                  <a:ext uri="{0D108BD9-81ED-4DB2-BD59-A6C34878D82A}">
                    <a16:rowId xmlns:a16="http://schemas.microsoft.com/office/drawing/2014/main" val="1745366550"/>
                  </a:ext>
                </a:extLst>
              </a:tr>
              <a:tr h="0">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e-</a:t>
                      </a:r>
                      <a:r>
                        <a:rPr lang="en-US" sz="1600" b="0" dirty="0" err="1">
                          <a:solidFill>
                            <a:schemeClr val="tx1"/>
                          </a:solidFill>
                          <a:effectLst/>
                          <a:latin typeface="Calibri Light" panose="020F0302020204030204" pitchFamily="34" charset="0"/>
                          <a:cs typeface="Calibri Light" panose="020F0302020204030204" pitchFamily="34" charset="0"/>
                        </a:rPr>
                        <a:t>MoA</a:t>
                      </a:r>
                      <a:r>
                        <a:rPr lang="en-US" sz="1600" b="0" dirty="0">
                          <a:solidFill>
                            <a:schemeClr val="tx1"/>
                          </a:solidFill>
                          <a:effectLst/>
                          <a:latin typeface="Calibri Light" panose="020F0302020204030204" pitchFamily="34" charset="0"/>
                          <a:cs typeface="Calibri Light" panose="020F0302020204030204" pitchFamily="34" charset="0"/>
                        </a:rPr>
                        <a:t> and e-</a:t>
                      </a:r>
                      <a:r>
                        <a:rPr lang="en-US" sz="1600" b="0" dirty="0" err="1">
                          <a:solidFill>
                            <a:schemeClr val="tx1"/>
                          </a:solidFill>
                          <a:effectLst/>
                          <a:latin typeface="Calibri Light" panose="020F0302020204030204" pitchFamily="34" charset="0"/>
                          <a:cs typeface="Calibri Light" panose="020F0302020204030204" pitchFamily="34" charset="0"/>
                        </a:rPr>
                        <a:t>AoA</a:t>
                      </a:r>
                      <a:r>
                        <a:rPr lang="en-US" sz="1600" b="0" dirty="0">
                          <a:solidFill>
                            <a:schemeClr val="tx1"/>
                          </a:solidFill>
                          <a:effectLst/>
                          <a:latin typeface="Calibri Light" panose="020F0302020204030204" pitchFamily="34" charset="0"/>
                          <a:cs typeface="Calibri Light" panose="020F0302020204030204" pitchFamily="34" charset="0"/>
                        </a:rPr>
                        <a:t> introduced as linked filing</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Functionality to submit the details of publication of notice in newspaper added. The associated work item to be sent to BO queue after the expiry of applicable period as stated in rule 20 (3)</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4. Declarations / Attachments omitted or made part of form:</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Declaration as per INC-14 has been included in form</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Declaration as per Form No. INC-15 has been included in form</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Table included in the form to provide details of income and expenditure</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Details of resolution captured in the form - Copy of resolution passed in general meeting and board meeting</a:t>
                      </a:r>
                    </a:p>
                    <a:p>
                      <a:pPr marL="0" indent="0" algn="l">
                        <a:lnSpc>
                          <a:spcPct val="115000"/>
                        </a:lnSpc>
                        <a:spcBef>
                          <a:spcPts val="600"/>
                        </a:spcBef>
                        <a:spcAft>
                          <a:spcPts val="0"/>
                        </a:spcAft>
                        <a:buNone/>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Last one/two year’s financial statement(s), board’s report(s) and Audit report(s) – Not required to be attached</a:t>
                      </a:r>
                      <a:endParaRPr lang="en-US" sz="1600" b="0" dirty="0">
                        <a:solidFill>
                          <a:schemeClr val="tx1"/>
                        </a:solidFill>
                        <a:effectLst/>
                        <a:latin typeface="Calibri Light" panose="020F03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2713744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400" dirty="0"/>
              <a:t>INC-18 (</a:t>
            </a:r>
            <a:r>
              <a:rPr lang="en-US" altLang="en-US" sz="2400" dirty="0"/>
              <a:t>Application to Regional Director for conversion of section 8 company into company of any other kind</a:t>
            </a:r>
            <a:r>
              <a:rPr lang="en-IN" altLang="en-US" sz="2400" dirty="0"/>
              <a:t>) </a:t>
            </a:r>
            <a:endParaRPr lang="en-IN" sz="16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366257106"/>
              </p:ext>
            </p:extLst>
          </p:nvPr>
        </p:nvGraphicFramePr>
        <p:xfrm>
          <a:off x="816952" y="1542430"/>
          <a:ext cx="10492155" cy="4045539"/>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4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6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applicable</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Automatic notification to RoC of form filed to RD and removal of hardship of filing the same manually / through GNL-2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e-</a:t>
                      </a:r>
                      <a:r>
                        <a:rPr lang="en-US" sz="1600" b="0" dirty="0" err="1">
                          <a:solidFill>
                            <a:schemeClr val="tx1"/>
                          </a:solidFill>
                          <a:effectLst/>
                          <a:latin typeface="Calibri Light" panose="020F0302020204030204" pitchFamily="34" charset="0"/>
                          <a:cs typeface="Calibri Light" panose="020F0302020204030204" pitchFamily="34" charset="0"/>
                        </a:rPr>
                        <a:t>MoA</a:t>
                      </a:r>
                      <a:r>
                        <a:rPr lang="en-US" sz="1600" b="0" dirty="0">
                          <a:solidFill>
                            <a:schemeClr val="tx1"/>
                          </a:solidFill>
                          <a:effectLst/>
                          <a:latin typeface="Calibri Light" panose="020F0302020204030204" pitchFamily="34" charset="0"/>
                          <a:cs typeface="Calibri Light" panose="020F0302020204030204" pitchFamily="34" charset="0"/>
                        </a:rPr>
                        <a:t> and e-</a:t>
                      </a:r>
                      <a:r>
                        <a:rPr lang="en-US" sz="1600" b="0" dirty="0" err="1">
                          <a:solidFill>
                            <a:schemeClr val="tx1"/>
                          </a:solidFill>
                          <a:effectLst/>
                          <a:latin typeface="Calibri Light" panose="020F0302020204030204" pitchFamily="34" charset="0"/>
                          <a:cs typeface="Calibri Light" panose="020F0302020204030204" pitchFamily="34" charset="0"/>
                        </a:rPr>
                        <a:t>AoA</a:t>
                      </a:r>
                      <a:r>
                        <a:rPr lang="en-US" sz="1600" b="0" dirty="0">
                          <a:solidFill>
                            <a:schemeClr val="tx1"/>
                          </a:solidFill>
                          <a:effectLst/>
                          <a:latin typeface="Calibri Light" panose="020F0302020204030204" pitchFamily="34" charset="0"/>
                          <a:cs typeface="Calibri Light" panose="020F0302020204030204" pitchFamily="34" charset="0"/>
                        </a:rPr>
                        <a:t> introduced as linked filing</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4. Certificate from CA/CS/ICWA (in practice) certifying that the conditions laid down in the Act and rules, have been complied with – Attachment removed and DSC and declaration added in form</a:t>
                      </a:r>
                      <a:endParaRPr lang="en-US" sz="1600" b="0" dirty="0">
                        <a:solidFill>
                          <a:schemeClr val="tx1"/>
                        </a:solidFill>
                        <a:effectLst/>
                        <a:latin typeface="Calibri Light" panose="020F0302020204030204" pitchFamily="34" charset="0"/>
                        <a:cs typeface="Calibri Light" panose="020F0302020204030204" pitchFamily="34" charset="0"/>
                      </a:endParaRP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Other enhancement (pre-filling of data, repositioning of fields, additional data fields added, additional checks and balances introduced etc.)</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542303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2400" dirty="0"/>
              <a:t>INC-20 (</a:t>
            </a:r>
            <a:r>
              <a:rPr lang="en-US" altLang="en-US" sz="2400" dirty="0"/>
              <a:t>Intimation to Registrar of revocation/ surrender of license issued under section 8</a:t>
            </a:r>
            <a:r>
              <a:rPr lang="en-IN" altLang="en-US" sz="2400" dirty="0"/>
              <a:t>)</a:t>
            </a:r>
            <a:endParaRPr lang="en-IN" sz="16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827533330"/>
              </p:ext>
            </p:extLst>
          </p:nvPr>
        </p:nvGraphicFramePr>
        <p:xfrm>
          <a:off x="816952" y="1542430"/>
          <a:ext cx="10492155" cy="3408507"/>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4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Within 30 days from d</a:t>
                      </a: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ate of issue of order as provided in the Form INC-20 in case revocation of license by Central Government</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e-</a:t>
                      </a:r>
                      <a:r>
                        <a:rPr lang="en-US" sz="1600" b="0" dirty="0" err="1">
                          <a:solidFill>
                            <a:schemeClr val="tx1"/>
                          </a:solidFill>
                          <a:effectLst/>
                          <a:latin typeface="Calibri Light" panose="020F0302020204030204" pitchFamily="34" charset="0"/>
                          <a:cs typeface="Calibri Light" panose="020F0302020204030204" pitchFamily="34" charset="0"/>
                        </a:rPr>
                        <a:t>MoA</a:t>
                      </a:r>
                      <a:r>
                        <a:rPr lang="en-US" sz="1600" b="0" dirty="0">
                          <a:solidFill>
                            <a:schemeClr val="tx1"/>
                          </a:solidFill>
                          <a:effectLst/>
                          <a:latin typeface="Calibri Light" panose="020F0302020204030204" pitchFamily="34" charset="0"/>
                          <a:cs typeface="Calibri Light" panose="020F0302020204030204" pitchFamily="34" charset="0"/>
                        </a:rPr>
                        <a:t> and e-</a:t>
                      </a:r>
                      <a:r>
                        <a:rPr lang="en-US" sz="1600" b="0" dirty="0" err="1">
                          <a:solidFill>
                            <a:schemeClr val="tx1"/>
                          </a:solidFill>
                          <a:effectLst/>
                          <a:latin typeface="Calibri Light" panose="020F0302020204030204" pitchFamily="34" charset="0"/>
                          <a:cs typeface="Calibri Light" panose="020F0302020204030204" pitchFamily="34" charset="0"/>
                        </a:rPr>
                        <a:t>AoA</a:t>
                      </a:r>
                      <a:r>
                        <a:rPr lang="en-US" sz="1600" b="0" dirty="0">
                          <a:solidFill>
                            <a:schemeClr val="tx1"/>
                          </a:solidFill>
                          <a:effectLst/>
                          <a:latin typeface="Calibri Light" panose="020F0302020204030204" pitchFamily="34" charset="0"/>
                          <a:cs typeface="Calibri Light" panose="020F0302020204030204" pitchFamily="34" charset="0"/>
                        </a:rPr>
                        <a:t> introduced as linked filing</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Restriction on filling of the form due to pendency of other forms removed and instead BO functionality restricting processing in case of pending forms introduced.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Other enhancement (pre-filling of data, repositioning of fields, additional data fields added, additional checks and balances introduced etc.)</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456967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1200" dirty="0"/>
              <a:t>INC-27 (</a:t>
            </a:r>
            <a:r>
              <a:rPr lang="en-US" altLang="en-US" sz="1200" dirty="0"/>
              <a:t>Conversion of public company into private company or private company into public company and Conversion of Unlimited Liability Company into a Company Limited by shares or guarantee or conversion of guarantee company into a company limited by shares) (1/5)</a:t>
            </a:r>
            <a:endParaRPr lang="en-IN" sz="10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919667130"/>
              </p:ext>
            </p:extLst>
          </p:nvPr>
        </p:nvGraphicFramePr>
        <p:xfrm>
          <a:off x="816952" y="1542430"/>
          <a:ext cx="10492155" cy="4682571"/>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4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marL="342900" indent="-342900" algn="l">
                        <a:lnSpc>
                          <a:spcPct val="115000"/>
                        </a:lnSpc>
                        <a:spcBef>
                          <a:spcPts val="600"/>
                        </a:spcBef>
                        <a:spcAft>
                          <a:spcPts val="0"/>
                        </a:spcAft>
                        <a:buAutoNum type="arabicPeriod"/>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Conversion of private company into public company – 15 days from date of passing the special resolution </a:t>
                      </a:r>
                    </a:p>
                    <a:p>
                      <a:pPr marL="342900" indent="-342900" algn="l">
                        <a:lnSpc>
                          <a:spcPct val="115000"/>
                        </a:lnSpc>
                        <a:spcBef>
                          <a:spcPts val="600"/>
                        </a:spcBef>
                        <a:spcAft>
                          <a:spcPts val="0"/>
                        </a:spcAft>
                        <a:buAutoNum type="arabicPeriod"/>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Conversion of public company into private company – 15 days from date of receiving the order</a:t>
                      </a:r>
                    </a:p>
                    <a:p>
                      <a:pPr marL="342900" indent="-342900" algn="l">
                        <a:lnSpc>
                          <a:spcPct val="115000"/>
                        </a:lnSpc>
                        <a:spcBef>
                          <a:spcPts val="600"/>
                        </a:spcBef>
                        <a:spcAft>
                          <a:spcPts val="0"/>
                        </a:spcAft>
                        <a:buAutoNum type="arabicPeriod"/>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Conversion of Unlimited Liability Company into Limited Liability Company – 45 days from date of passing the special resolution</a:t>
                      </a:r>
                    </a:p>
                    <a:p>
                      <a:pPr marL="342900" indent="-342900" algn="l">
                        <a:lnSpc>
                          <a:spcPct val="115000"/>
                        </a:lnSpc>
                        <a:spcBef>
                          <a:spcPts val="600"/>
                        </a:spcBef>
                        <a:spcAft>
                          <a:spcPts val="0"/>
                        </a:spcAft>
                        <a:buAutoNum type="arabicPeriod"/>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Conversion of company limited by guarantee into company limited by shares - 30 days from date of passing the special resolution </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Removal of restriction of filing in case other forms is pending.</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e-</a:t>
                      </a:r>
                      <a:r>
                        <a:rPr lang="en-US" sz="1600" b="0" dirty="0" err="1">
                          <a:solidFill>
                            <a:schemeClr val="tx1"/>
                          </a:solidFill>
                          <a:effectLst/>
                          <a:latin typeface="Calibri Light" panose="020F0302020204030204" pitchFamily="34" charset="0"/>
                          <a:cs typeface="Calibri Light" panose="020F0302020204030204" pitchFamily="34" charset="0"/>
                        </a:rPr>
                        <a:t>MoA</a:t>
                      </a:r>
                      <a:r>
                        <a:rPr lang="en-US" sz="1600" b="0" dirty="0">
                          <a:solidFill>
                            <a:schemeClr val="tx1"/>
                          </a:solidFill>
                          <a:effectLst/>
                          <a:latin typeface="Calibri Light" panose="020F0302020204030204" pitchFamily="34" charset="0"/>
                          <a:cs typeface="Calibri Light" panose="020F0302020204030204" pitchFamily="34" charset="0"/>
                        </a:rPr>
                        <a:t> and e-</a:t>
                      </a:r>
                      <a:r>
                        <a:rPr lang="en-US" sz="1600" b="0" dirty="0" err="1">
                          <a:solidFill>
                            <a:schemeClr val="tx1"/>
                          </a:solidFill>
                          <a:effectLst/>
                          <a:latin typeface="Calibri Light" panose="020F0302020204030204" pitchFamily="34" charset="0"/>
                          <a:cs typeface="Calibri Light" panose="020F0302020204030204" pitchFamily="34" charset="0"/>
                        </a:rPr>
                        <a:t>AoA</a:t>
                      </a:r>
                      <a:r>
                        <a:rPr lang="en-US" sz="1600" b="0" dirty="0">
                          <a:solidFill>
                            <a:schemeClr val="tx1"/>
                          </a:solidFill>
                          <a:effectLst/>
                          <a:latin typeface="Calibri Light" panose="020F0302020204030204" pitchFamily="34" charset="0"/>
                          <a:cs typeface="Calibri Light" panose="020F0302020204030204" pitchFamily="34" charset="0"/>
                        </a:rPr>
                        <a:t> introduced as linked filing.</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4. Restriction on filling of the form due to pendency of other forms removed and instead BO functionality restricting processing in case of pending forms introduced.</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2992070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1200" dirty="0"/>
              <a:t>INC-27 (</a:t>
            </a:r>
            <a:r>
              <a:rPr lang="en-US" altLang="en-US" sz="1200" dirty="0"/>
              <a:t>Conversion of public company into private company or private company into public company and Conversion of Unlimited Liability Company into a Company Limited by shares or guarantee or conversion of guarantee company into a company limited by shares) (1/5)</a:t>
            </a:r>
            <a:endParaRPr lang="en-IN" sz="1200" b="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2340473871"/>
              </p:ext>
            </p:extLst>
          </p:nvPr>
        </p:nvGraphicFramePr>
        <p:xfrm>
          <a:off x="816952" y="1741490"/>
          <a:ext cx="11007186" cy="2975777"/>
        </p:xfrm>
        <a:graphic>
          <a:graphicData uri="http://schemas.openxmlformats.org/drawingml/2006/table">
            <a:tbl>
              <a:tblPr firstRow="1" firstCol="1" bandRow="1">
                <a:tableStyleId>{5940675A-B579-460E-94D1-54222C63F5DA}</a:tableStyleId>
              </a:tblPr>
              <a:tblGrid>
                <a:gridCol w="2178495">
                  <a:extLst>
                    <a:ext uri="{9D8B030D-6E8A-4147-A177-3AD203B41FA5}">
                      <a16:colId xmlns:a16="http://schemas.microsoft.com/office/drawing/2014/main" val="2591750357"/>
                    </a:ext>
                  </a:extLst>
                </a:gridCol>
                <a:gridCol w="8828691">
                  <a:extLst>
                    <a:ext uri="{9D8B030D-6E8A-4147-A177-3AD203B41FA5}">
                      <a16:colId xmlns:a16="http://schemas.microsoft.com/office/drawing/2014/main" val="1989445441"/>
                    </a:ext>
                  </a:extLst>
                </a:gridCol>
              </a:tblGrid>
              <a:tr h="134404">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711871">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Additional fields seeking the ‘Date of publication of notice in English language’ added. The associated work item to be sent to BO queue after the expiry of applicable period as stated in rule 37.</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6. Attachments removed and information captured in machine readable format.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7. Other enhancement (pre-filling of data, repositioning of fields, additional data fields added, additional checks and balances introduced etc.)</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3545371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1800" dirty="0"/>
              <a:t>NDH-4 (</a:t>
            </a:r>
            <a:r>
              <a:rPr lang="en-US" altLang="en-US" sz="1800" dirty="0"/>
              <a:t>Form for filing application for declaration as Nidhi Company and for updation of status by </a:t>
            </a:r>
            <a:r>
              <a:rPr lang="en-US" altLang="en-US" sz="1800" dirty="0" err="1"/>
              <a:t>Nidhis</a:t>
            </a:r>
            <a:r>
              <a:rPr lang="en-IN" altLang="en-US" sz="1800" dirty="0"/>
              <a:t>)</a:t>
            </a:r>
            <a:endParaRPr lang="en-IN" sz="1800" b="0" dirty="0">
              <a:solidFill>
                <a:srgbClr val="336699"/>
              </a:solidFill>
            </a:endParaRPr>
          </a:p>
        </p:txBody>
      </p:sp>
      <p:graphicFrame>
        <p:nvGraphicFramePr>
          <p:cNvPr id="2" name="Table 1">
            <a:extLst>
              <a:ext uri="{FF2B5EF4-FFF2-40B4-BE49-F238E27FC236}">
                <a16:creationId xmlns:a16="http://schemas.microsoft.com/office/drawing/2014/main" id="{B48EEA07-1C2C-FD3E-A74C-51518B66F923}"/>
              </a:ext>
            </a:extLst>
          </p:cNvPr>
          <p:cNvGraphicFramePr>
            <a:graphicFrameLocks noGrp="1"/>
          </p:cNvGraphicFramePr>
          <p:nvPr>
            <p:extLst>
              <p:ext uri="{D42A27DB-BD31-4B8C-83A1-F6EECF244321}">
                <p14:modId xmlns:p14="http://schemas.microsoft.com/office/powerpoint/2010/main" val="3614030086"/>
              </p:ext>
            </p:extLst>
          </p:nvPr>
        </p:nvGraphicFramePr>
        <p:xfrm>
          <a:off x="816952" y="1542430"/>
          <a:ext cx="10492155" cy="5239593"/>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8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 Application for declaration as Nidhi Company [Nidhi incorporated under Companies Act, 2013 before the commencement of Nidhi (Amendment) Rules, 2019 - 1 year from the date of incorporation or 9 months from the date of notification/date of commencement of Nidhi  whichever is later</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a:t>
                      </a:r>
                      <a:r>
                        <a:rPr lang="en-US" sz="18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Application for declaration as Nidhi Company [Nidhi incorporated under Companies Act, 2013 on or after the commencement of Nidhi (Amendment) Rules, 2019 </a:t>
                      </a:r>
                      <a:r>
                        <a:rPr lang="en-IN" sz="1800" b="0" kern="1200" dirty="0" err="1">
                          <a:solidFill>
                            <a:schemeClr val="tx1"/>
                          </a:solidFill>
                          <a:effectLst/>
                          <a:latin typeface="Calibri Light" panose="020F0302020204030204" pitchFamily="34" charset="0"/>
                          <a:ea typeface="+mn-ea"/>
                          <a:cs typeface="Calibri Light" panose="020F0302020204030204" pitchFamily="34" charset="0"/>
                        </a:rPr>
                        <a:t>i.e</a:t>
                      </a:r>
                      <a:r>
                        <a:rPr lang="en-IN" sz="1800" b="0" kern="1200" dirty="0">
                          <a:solidFill>
                            <a:schemeClr val="tx1"/>
                          </a:solidFill>
                          <a:effectLst/>
                          <a:latin typeface="Calibri Light" panose="020F0302020204030204" pitchFamily="34" charset="0"/>
                          <a:ea typeface="+mn-ea"/>
                          <a:cs typeface="Calibri Light" panose="020F0302020204030204" pitchFamily="34" charset="0"/>
                        </a:rPr>
                        <a:t>  29th August 2019 and before commencement of Nidhi (Amendment) Rules, 2022 i.e. 19th April 2022</a:t>
                      </a:r>
                      <a:r>
                        <a:rPr lang="en-US" sz="1800" b="0" kern="12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- 60 days from the expiry of one year from the date of incorporation.</a:t>
                      </a:r>
                    </a:p>
                    <a:p>
                      <a:pPr algn="l">
                        <a:lnSpc>
                          <a:spcPct val="115000"/>
                        </a:lnSpc>
                        <a:spcBef>
                          <a:spcPts val="600"/>
                        </a:spcBef>
                        <a:spcAft>
                          <a:spcPts val="0"/>
                        </a:spcAft>
                      </a:pPr>
                      <a:r>
                        <a:rPr lang="en-IN" sz="1800" b="0" kern="1200" dirty="0">
                          <a:solidFill>
                            <a:schemeClr val="tx1"/>
                          </a:solidFill>
                          <a:effectLst/>
                          <a:latin typeface="Calibri Light" panose="020F0302020204030204" pitchFamily="34" charset="0"/>
                          <a:ea typeface="+mn-ea"/>
                          <a:cs typeface="Calibri Light" panose="020F0302020204030204" pitchFamily="34" charset="0"/>
                        </a:rPr>
                        <a:t>4. Application for declaration as Nidhi Company [Nidhi incorporated under Companies Act, 2013 on or after the commencement of Nidhi (Amendment) Rules, 2022 </a:t>
                      </a:r>
                      <a:r>
                        <a:rPr lang="en-IN" sz="1800" b="0" kern="1200" dirty="0" err="1">
                          <a:solidFill>
                            <a:schemeClr val="tx1"/>
                          </a:solidFill>
                          <a:effectLst/>
                          <a:latin typeface="Calibri Light" panose="020F0302020204030204" pitchFamily="34" charset="0"/>
                          <a:ea typeface="+mn-ea"/>
                          <a:cs typeface="Calibri Light" panose="020F0302020204030204" pitchFamily="34" charset="0"/>
                        </a:rPr>
                        <a:t>i.e</a:t>
                      </a:r>
                      <a:r>
                        <a:rPr lang="en-IN" sz="1800" b="0" kern="1200" dirty="0">
                          <a:solidFill>
                            <a:schemeClr val="tx1"/>
                          </a:solidFill>
                          <a:effectLst/>
                          <a:latin typeface="Calibri Light" panose="020F0302020204030204" pitchFamily="34" charset="0"/>
                          <a:ea typeface="+mn-ea"/>
                          <a:cs typeface="Calibri Light" panose="020F0302020204030204" pitchFamily="34" charset="0"/>
                        </a:rPr>
                        <a:t> 19th April 2022 - 120 days of the date of incorporation.</a:t>
                      </a:r>
                      <a:endParaRPr lang="en-US" sz="1800" b="0" kern="1200" dirty="0">
                        <a:solidFill>
                          <a:schemeClr val="tx1"/>
                        </a:solidFill>
                        <a:effectLst/>
                        <a:latin typeface="Calibri Light" panose="020F0302020204030204" pitchFamily="34" charset="0"/>
                        <a:ea typeface="+mn-ea"/>
                        <a:cs typeface="Calibri Light" panose="020F0302020204030204" pitchFamily="34" charset="0"/>
                      </a:endParaRP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 Application for updation of status by </a:t>
                      </a:r>
                      <a:r>
                        <a:rPr lang="en-US" sz="18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Nidhis</a:t>
                      </a: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- 9 months from the commencement of Nidhi /  date of notification</a:t>
                      </a:r>
                    </a:p>
                  </a:txBody>
                  <a:tcPr marL="68580" marR="68580" marT="0" marB="0"/>
                </a:tc>
                <a:extLst>
                  <a:ext uri="{0D108BD9-81ED-4DB2-BD59-A6C34878D82A}">
                    <a16:rowId xmlns:a16="http://schemas.microsoft.com/office/drawing/2014/main" val="1745366550"/>
                  </a:ext>
                </a:extLst>
              </a:tr>
            </a:tbl>
          </a:graphicData>
        </a:graphic>
      </p:graphicFrame>
    </p:spTree>
    <p:extLst>
      <p:ext uri="{BB962C8B-B14F-4D97-AF65-F5344CB8AC3E}">
        <p14:creationId xmlns:p14="http://schemas.microsoft.com/office/powerpoint/2010/main" val="1163078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1800" dirty="0"/>
              <a:t>NDH-4 (</a:t>
            </a:r>
            <a:r>
              <a:rPr lang="en-US" altLang="en-US" sz="1800" dirty="0"/>
              <a:t>Form for filing application for declaration as Nidhi Company and for updation of status by </a:t>
            </a:r>
            <a:r>
              <a:rPr lang="en-US" altLang="en-US" sz="1800" dirty="0" err="1"/>
              <a:t>Nidhis</a:t>
            </a:r>
            <a:r>
              <a:rPr lang="en-IN" altLang="en-US" sz="1800" dirty="0"/>
              <a:t>)</a:t>
            </a:r>
            <a:endParaRPr lang="en-IN" sz="1800" b="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3003284299"/>
              </p:ext>
            </p:extLst>
          </p:nvPr>
        </p:nvGraphicFramePr>
        <p:xfrm>
          <a:off x="816952" y="1741490"/>
          <a:ext cx="11007186" cy="2975777"/>
        </p:xfrm>
        <a:graphic>
          <a:graphicData uri="http://schemas.openxmlformats.org/drawingml/2006/table">
            <a:tbl>
              <a:tblPr firstRow="1" firstCol="1" bandRow="1">
                <a:tableStyleId>{5940675A-B579-460E-94D1-54222C63F5DA}</a:tableStyleId>
              </a:tblPr>
              <a:tblGrid>
                <a:gridCol w="2178495">
                  <a:extLst>
                    <a:ext uri="{9D8B030D-6E8A-4147-A177-3AD203B41FA5}">
                      <a16:colId xmlns:a16="http://schemas.microsoft.com/office/drawing/2014/main" val="2591750357"/>
                    </a:ext>
                  </a:extLst>
                </a:gridCol>
                <a:gridCol w="8828691">
                  <a:extLst>
                    <a:ext uri="{9D8B030D-6E8A-4147-A177-3AD203B41FA5}">
                      <a16:colId xmlns:a16="http://schemas.microsoft.com/office/drawing/2014/main" val="1989445441"/>
                    </a:ext>
                  </a:extLst>
                </a:gridCol>
              </a:tblGrid>
              <a:tr h="134404">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711871">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2. Attachment replaced with Declaration by Auditor</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3. Other enhancement (pre-filling of data, nomenclature update, repositioning of fields, additional data fields added, additional checks and balances introduced etc.)</a:t>
                      </a:r>
                    </a:p>
                    <a:p>
                      <a:pPr marL="0" marR="0" lvl="0" indent="0" algn="l" defTabSz="914400" rtl="0" eaLnBrk="1" fontAlgn="auto" latinLnBrk="0" hangingPunct="1">
                        <a:lnSpc>
                          <a:spcPct val="115000"/>
                        </a:lnSpc>
                        <a:spcBef>
                          <a:spcPts val="600"/>
                        </a:spcBef>
                        <a:spcAft>
                          <a:spcPts val="0"/>
                        </a:spcAft>
                        <a:buClrTx/>
                        <a:buSzTx/>
                        <a:buFontTx/>
                        <a:buNone/>
                        <a:tabLst/>
                        <a:defRPr/>
                      </a:pPr>
                      <a:r>
                        <a:rPr lang="en-US" sz="1600" b="0" dirty="0">
                          <a:solidFill>
                            <a:schemeClr val="tx1"/>
                          </a:solidFill>
                          <a:effectLst/>
                          <a:latin typeface="Calibri Light" panose="020F0302020204030204" pitchFamily="34" charset="0"/>
                          <a:cs typeface="Calibri Light" panose="020F0302020204030204" pitchFamily="34" charset="0"/>
                        </a:rPr>
                        <a:t>4. Several checks/business rules are put in place at FO level to check compliance with Nidhi Rules</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5. Provision added to enter SRN of NDH-2 at FO level in case company has requested for extension of time for compliance with sub rule 3 of Rule 5.</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3301748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NDH-2</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Light" panose="020F0302020204030204" pitchFamily="34" charset="0"/>
                <a:ea typeface="Calibri" panose="020F0502020204030204" pitchFamily="34" charset="0"/>
              </a:rPr>
              <a:t>Application to Regional Director for various approvals by Nidhi Companies)</a:t>
            </a:r>
            <a:endParaRPr lang="en-IN" sz="1800" b="0" dirty="0">
              <a:solidFill>
                <a:srgbClr val="336699"/>
              </a:solidFill>
            </a:endParaRPr>
          </a:p>
        </p:txBody>
      </p:sp>
      <p:graphicFrame>
        <p:nvGraphicFramePr>
          <p:cNvPr id="2" name="Table 1">
            <a:extLst>
              <a:ext uri="{FF2B5EF4-FFF2-40B4-BE49-F238E27FC236}">
                <a16:creationId xmlns:a16="http://schemas.microsoft.com/office/drawing/2014/main" id="{2C9234AC-971C-3ACF-B670-311E5EB414FC}"/>
              </a:ext>
            </a:extLst>
          </p:cNvPr>
          <p:cNvGraphicFramePr>
            <a:graphicFrameLocks noGrp="1"/>
          </p:cNvGraphicFramePr>
          <p:nvPr>
            <p:extLst>
              <p:ext uri="{D42A27DB-BD31-4B8C-83A1-F6EECF244321}">
                <p14:modId xmlns:p14="http://schemas.microsoft.com/office/powerpoint/2010/main" val="2122547870"/>
              </p:ext>
            </p:extLst>
          </p:nvPr>
        </p:nvGraphicFramePr>
        <p:xfrm>
          <a:off x="816952" y="1542430"/>
          <a:ext cx="10492155" cy="4527548"/>
        </p:xfrm>
        <a:graphic>
          <a:graphicData uri="http://schemas.openxmlformats.org/drawingml/2006/table">
            <a:tbl>
              <a:tblPr firstRow="1" firstCol="1" bandRow="1">
                <a:tableStyleId>{5940675A-B579-460E-94D1-54222C63F5DA}</a:tableStyleId>
              </a:tblPr>
              <a:tblGrid>
                <a:gridCol w="2675756">
                  <a:extLst>
                    <a:ext uri="{9D8B030D-6E8A-4147-A177-3AD203B41FA5}">
                      <a16:colId xmlns:a16="http://schemas.microsoft.com/office/drawing/2014/main" val="2591750357"/>
                    </a:ext>
                  </a:extLst>
                </a:gridCol>
                <a:gridCol w="7816399">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2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2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2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2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p>
                  </a:txBody>
                  <a:tcPr marL="68580" marR="68580" marT="0" marB="0"/>
                </a:tc>
                <a:tc>
                  <a:txBody>
                    <a:bodyPr/>
                    <a:lstStyle/>
                    <a:p>
                      <a:pPr algn="l">
                        <a:lnSpc>
                          <a:spcPct val="115000"/>
                        </a:lnSpc>
                        <a:spcBef>
                          <a:spcPts val="600"/>
                        </a:spcBef>
                        <a:spcAft>
                          <a:spcPts val="0"/>
                        </a:spcAft>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 in case of application to RD</a:t>
                      </a:r>
                    </a:p>
                    <a:p>
                      <a:pPr marL="0" marR="0" lvl="0" indent="0" algn="l" defTabSz="914400" rtl="0" eaLnBrk="1" fontAlgn="auto" latinLnBrk="0" hangingPunct="1">
                        <a:lnSpc>
                          <a:spcPct val="115000"/>
                        </a:lnSpc>
                        <a:spcBef>
                          <a:spcPts val="600"/>
                        </a:spcBef>
                        <a:spcAft>
                          <a:spcPts val="0"/>
                        </a:spcAft>
                        <a:buClrTx/>
                        <a:buSzTx/>
                        <a:buFontTx/>
                        <a:buNone/>
                        <a:tabLst/>
                        <a:defRPr/>
                      </a:pPr>
                      <a:r>
                        <a:rPr lang="en-IN"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 in case of intimation to ROC</a:t>
                      </a:r>
                    </a:p>
                    <a:p>
                      <a:pPr algn="l">
                        <a:lnSpc>
                          <a:spcPct val="115000"/>
                        </a:lnSpc>
                        <a:spcBef>
                          <a:spcPts val="600"/>
                        </a:spcBef>
                        <a:spcAft>
                          <a:spcPts val="0"/>
                        </a:spcAft>
                      </a:pP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400" b="0" kern="1200" dirty="0">
                          <a:solidFill>
                            <a:schemeClr val="tx1"/>
                          </a:solidFill>
                          <a:effectLst/>
                          <a:latin typeface="Calibri Light" panose="020F0302020204030204" pitchFamily="34" charset="0"/>
                          <a:ea typeface="+mn-ea"/>
                          <a:cs typeface="Calibri Light" panose="020F0302020204030204" pitchFamily="34" charset="0"/>
                        </a:rPr>
                        <a:t>For extension of time under sub rule (3) of Rule 5 - Financial year end date +30 days</a:t>
                      </a:r>
                    </a:p>
                    <a:p>
                      <a:pPr marL="0" marR="0" lvl="0" indent="0" algn="l" defTabSz="914400" rtl="0" eaLnBrk="1" fontAlgn="auto" latinLnBrk="0" hangingPunct="1">
                        <a:lnSpc>
                          <a:spcPct val="115000"/>
                        </a:lnSpc>
                        <a:spcBef>
                          <a:spcPts val="600"/>
                        </a:spcBef>
                        <a:spcAft>
                          <a:spcPts val="0"/>
                        </a:spcAft>
                        <a:buClrTx/>
                        <a:buSzTx/>
                        <a:buFontTx/>
                        <a:buNone/>
                        <a:tabLst/>
                        <a:defRPr/>
                      </a:pPr>
                      <a:r>
                        <a:rPr lang="en-IN" sz="1400" b="0" kern="1200" dirty="0">
                          <a:solidFill>
                            <a:schemeClr val="tx1"/>
                          </a:solidFill>
                          <a:effectLst/>
                          <a:latin typeface="Calibri Light" panose="020F0302020204030204" pitchFamily="34" charset="0"/>
                          <a:ea typeface="+mn-ea"/>
                          <a:cs typeface="Calibri Light" panose="020F0302020204030204" pitchFamily="34" charset="0"/>
                        </a:rPr>
                        <a:t>For permission of Regional Director for opening of branch under sub rule (3) of Rule 10 or For permission of Regional Director for withdrawal of unencumbered deposits under Rule 14 or Acquire another company [Rule 6(d) – Not applicable</a:t>
                      </a:r>
                    </a:p>
                    <a:p>
                      <a:pPr marL="0" marR="0" lvl="0" indent="0" algn="l" defTabSz="914400" rtl="0" eaLnBrk="1" fontAlgn="auto" latinLnBrk="0" hangingPunct="1">
                        <a:lnSpc>
                          <a:spcPct val="115000"/>
                        </a:lnSpc>
                        <a:spcBef>
                          <a:spcPts val="600"/>
                        </a:spcBef>
                        <a:spcAft>
                          <a:spcPts val="0"/>
                        </a:spcAft>
                        <a:buClrTx/>
                        <a:buSzTx/>
                        <a:buFontTx/>
                        <a:buNone/>
                        <a:tabLst/>
                        <a:defRPr/>
                      </a:pPr>
                      <a:r>
                        <a:rPr lang="en-IN" sz="1400" b="0" kern="1200" dirty="0">
                          <a:solidFill>
                            <a:schemeClr val="tx1"/>
                          </a:solidFill>
                          <a:effectLst/>
                          <a:latin typeface="Calibri Light" panose="020F0302020204030204" pitchFamily="34" charset="0"/>
                          <a:ea typeface="+mn-ea"/>
                          <a:cs typeface="Calibri Light" panose="020F0302020204030204" pitchFamily="34" charset="0"/>
                        </a:rPr>
                        <a:t>For permission of Regional Director for closing of branch clause (a)of sub-rule 6 of Rule 10 - 60 days prior to closure</a:t>
                      </a:r>
                    </a:p>
                    <a:p>
                      <a:pPr marL="0" marR="0" lvl="0" indent="0" algn="l" defTabSz="914400" rtl="0" eaLnBrk="1" fontAlgn="auto" latinLnBrk="0" hangingPunct="1">
                        <a:lnSpc>
                          <a:spcPct val="115000"/>
                        </a:lnSpc>
                        <a:spcBef>
                          <a:spcPts val="600"/>
                        </a:spcBef>
                        <a:spcAft>
                          <a:spcPts val="0"/>
                        </a:spcAft>
                        <a:buClrTx/>
                        <a:buSzTx/>
                        <a:buFontTx/>
                        <a:buNone/>
                        <a:tabLst/>
                        <a:defRPr/>
                      </a:pPr>
                      <a:r>
                        <a:rPr lang="en-IN" sz="1400" b="0" kern="1200" dirty="0">
                          <a:solidFill>
                            <a:schemeClr val="tx1"/>
                          </a:solidFill>
                          <a:effectLst/>
                          <a:latin typeface="Calibri Light" panose="020F0302020204030204" pitchFamily="34" charset="0"/>
                          <a:ea typeface="+mn-ea"/>
                          <a:cs typeface="Calibri Light" panose="020F0302020204030204" pitchFamily="34" charset="0"/>
                        </a:rPr>
                        <a:t>For intimation to Registrar for opening/ closing of branch under rule 10 – 30 days from Date of closing of branch/Date of opening of branch</a:t>
                      </a:r>
                    </a:p>
                    <a:p>
                      <a:pPr marL="0" marR="0" lvl="0" indent="0" algn="l" defTabSz="914400" rtl="0" eaLnBrk="1" fontAlgn="auto" latinLnBrk="0" hangingPunct="1">
                        <a:lnSpc>
                          <a:spcPct val="115000"/>
                        </a:lnSpc>
                        <a:spcBef>
                          <a:spcPts val="600"/>
                        </a:spcBef>
                        <a:spcAft>
                          <a:spcPts val="0"/>
                        </a:spcAft>
                        <a:buClrTx/>
                        <a:buSzTx/>
                        <a:buFontTx/>
                        <a:buNone/>
                        <a:tabLst/>
                        <a:defRPr/>
                      </a:pPr>
                      <a:r>
                        <a:rPr lang="en-IN" sz="1400" b="0" kern="1200" dirty="0">
                          <a:solidFill>
                            <a:schemeClr val="tx1"/>
                          </a:solidFill>
                          <a:effectLst/>
                          <a:latin typeface="Calibri Light" panose="020F0302020204030204" pitchFamily="34" charset="0"/>
                          <a:ea typeface="+mn-ea"/>
                          <a:cs typeface="Calibri Light" panose="020F0302020204030204" pitchFamily="34" charset="0"/>
                        </a:rPr>
                        <a:t>For intimation to Registrar for closure of collection centres under Rule 10 – 30 days from the Date of closing  of collection centres</a:t>
                      </a:r>
                    </a:p>
                    <a:p>
                      <a:pPr marL="0" marR="0" lvl="0" indent="0" algn="l" defTabSz="914400" rtl="0" eaLnBrk="1" fontAlgn="auto" latinLnBrk="0" hangingPunct="1">
                        <a:lnSpc>
                          <a:spcPct val="115000"/>
                        </a:lnSpc>
                        <a:spcBef>
                          <a:spcPts val="600"/>
                        </a:spcBef>
                        <a:spcAft>
                          <a:spcPts val="0"/>
                        </a:spcAft>
                        <a:buClrTx/>
                        <a:buSzTx/>
                        <a:buFontTx/>
                        <a:buNone/>
                        <a:tabLst/>
                        <a:defRPr/>
                      </a:pPr>
                      <a:endParaRPr lang="en-IN" sz="1400" kern="1200" dirty="0">
                        <a:solidFill>
                          <a:schemeClr val="tx1"/>
                        </a:solidFill>
                        <a:effectLst/>
                        <a:latin typeface="+mn-lt"/>
                        <a:ea typeface="+mn-ea"/>
                        <a:cs typeface="+mn-cs"/>
                      </a:endParaRPr>
                    </a:p>
                    <a:p>
                      <a:pPr algn="l">
                        <a:lnSpc>
                          <a:spcPct val="115000"/>
                        </a:lnSpc>
                        <a:spcBef>
                          <a:spcPts val="600"/>
                        </a:spcBef>
                        <a:spcAft>
                          <a:spcPts val="0"/>
                        </a:spcAft>
                      </a:pPr>
                      <a:endParaRPr lang="en-US" sz="1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745366550"/>
                  </a:ext>
                </a:extLst>
              </a:tr>
            </a:tbl>
          </a:graphicData>
        </a:graphic>
      </p:graphicFrame>
    </p:spTree>
    <p:extLst>
      <p:ext uri="{BB962C8B-B14F-4D97-AF65-F5344CB8AC3E}">
        <p14:creationId xmlns:p14="http://schemas.microsoft.com/office/powerpoint/2010/main" val="48423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266" y="201389"/>
            <a:ext cx="10553494" cy="728777"/>
          </a:xfrm>
        </p:spPr>
        <p:txBody>
          <a:bodyPr/>
          <a:lstStyle/>
          <a:p>
            <a:r>
              <a:rPr lang="en-US" dirty="0">
                <a:solidFill>
                  <a:schemeClr val="bg1">
                    <a:lumMod val="95000"/>
                  </a:schemeClr>
                </a:solidFill>
              </a:rPr>
              <a:t>Set 2 – Other forms – 46 Forms</a:t>
            </a:r>
          </a:p>
        </p:txBody>
      </p:sp>
      <p:graphicFrame>
        <p:nvGraphicFramePr>
          <p:cNvPr id="5" name="Table 4">
            <a:extLst>
              <a:ext uri="{FF2B5EF4-FFF2-40B4-BE49-F238E27FC236}">
                <a16:creationId xmlns:a16="http://schemas.microsoft.com/office/drawing/2014/main" id="{5BFDD87E-6E90-79F6-9FB2-DB69B83FBD83}"/>
              </a:ext>
            </a:extLst>
          </p:cNvPr>
          <p:cNvGraphicFramePr>
            <a:graphicFrameLocks noGrp="1"/>
          </p:cNvGraphicFramePr>
          <p:nvPr>
            <p:extLst>
              <p:ext uri="{D42A27DB-BD31-4B8C-83A1-F6EECF244321}">
                <p14:modId xmlns:p14="http://schemas.microsoft.com/office/powerpoint/2010/main" val="2422890757"/>
              </p:ext>
            </p:extLst>
          </p:nvPr>
        </p:nvGraphicFramePr>
        <p:xfrm>
          <a:off x="448027" y="1413988"/>
          <a:ext cx="11750323" cy="5129430"/>
        </p:xfrm>
        <a:graphic>
          <a:graphicData uri="http://schemas.openxmlformats.org/drawingml/2006/table">
            <a:tbl>
              <a:tblPr/>
              <a:tblGrid>
                <a:gridCol w="778942">
                  <a:extLst>
                    <a:ext uri="{9D8B030D-6E8A-4147-A177-3AD203B41FA5}">
                      <a16:colId xmlns:a16="http://schemas.microsoft.com/office/drawing/2014/main" val="981624615"/>
                    </a:ext>
                  </a:extLst>
                </a:gridCol>
                <a:gridCol w="778942">
                  <a:extLst>
                    <a:ext uri="{9D8B030D-6E8A-4147-A177-3AD203B41FA5}">
                      <a16:colId xmlns:a16="http://schemas.microsoft.com/office/drawing/2014/main" val="2058762396"/>
                    </a:ext>
                  </a:extLst>
                </a:gridCol>
                <a:gridCol w="5957874">
                  <a:extLst>
                    <a:ext uri="{9D8B030D-6E8A-4147-A177-3AD203B41FA5}">
                      <a16:colId xmlns:a16="http://schemas.microsoft.com/office/drawing/2014/main" val="1856689007"/>
                    </a:ext>
                  </a:extLst>
                </a:gridCol>
                <a:gridCol w="4234565">
                  <a:extLst>
                    <a:ext uri="{9D8B030D-6E8A-4147-A177-3AD203B41FA5}">
                      <a16:colId xmlns:a16="http://schemas.microsoft.com/office/drawing/2014/main" val="828773842"/>
                    </a:ext>
                  </a:extLst>
                </a:gridCol>
              </a:tblGrid>
              <a:tr h="180595">
                <a:tc>
                  <a:txBody>
                    <a:bodyPr/>
                    <a:lstStyle/>
                    <a:p>
                      <a:pPr algn="l" fontAlgn="t"/>
                      <a:r>
                        <a:rPr lang="en-IN" sz="1050" b="1" i="0" u="none" strike="noStrike" dirty="0">
                          <a:solidFill>
                            <a:srgbClr val="FFFF00"/>
                          </a:solidFill>
                          <a:effectLst/>
                          <a:latin typeface="Calibri" panose="020F0502020204030204" pitchFamily="34" charset="0"/>
                        </a:rPr>
                        <a:t>Sl.No.</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050" b="1" i="0" u="none" strike="noStrike" dirty="0">
                          <a:solidFill>
                            <a:srgbClr val="FFFF00"/>
                          </a:solidFill>
                          <a:effectLst/>
                          <a:latin typeface="Calibri" panose="020F0502020204030204" pitchFamily="34" charset="0"/>
                        </a:rPr>
                        <a:t>Form </a:t>
                      </a:r>
                      <a:r>
                        <a:rPr lang="en-IN" sz="1050" b="1" i="0" u="none" strike="noStrike" dirty="0" err="1">
                          <a:solidFill>
                            <a:srgbClr val="FFFF00"/>
                          </a:solidFill>
                          <a:effectLst/>
                          <a:latin typeface="Calibri" panose="020F0502020204030204" pitchFamily="34" charset="0"/>
                        </a:rPr>
                        <a:t>Num</a:t>
                      </a:r>
                      <a:endParaRPr lang="en-IN" sz="1050" b="1" i="0" u="none" strike="noStrike" dirty="0">
                        <a:solidFill>
                          <a:srgbClr val="FFFF00"/>
                        </a:solidFill>
                        <a:effectLst/>
                        <a:latin typeface="Calibri" panose="020F0502020204030204" pitchFamily="34" charset="0"/>
                      </a:endParaRP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050" b="1" i="0" u="none" strike="noStrike">
                          <a:solidFill>
                            <a:srgbClr val="FFFF00"/>
                          </a:solidFill>
                          <a:effectLst/>
                          <a:latin typeface="Calibri" panose="020F0502020204030204" pitchFamily="34" charset="0"/>
                        </a:rPr>
                        <a:t>Form Name</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050" b="1" i="0" u="none" strike="noStrike">
                          <a:solidFill>
                            <a:srgbClr val="FFFF00"/>
                          </a:solidFill>
                          <a:effectLst/>
                          <a:latin typeface="Calibri" panose="020F0502020204030204" pitchFamily="34" charset="0"/>
                        </a:rPr>
                        <a:t>Rule chapter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873918827"/>
                  </a:ext>
                </a:extLst>
              </a:tr>
              <a:tr h="180595">
                <a:tc>
                  <a:txBody>
                    <a:bodyPr/>
                    <a:lstStyle/>
                    <a:p>
                      <a:pPr algn="ctr" fontAlgn="t"/>
                      <a:r>
                        <a:rPr lang="en-IN" sz="1050" b="0" i="0" u="none" strike="noStrike" dirty="0">
                          <a:solidFill>
                            <a:srgbClr val="000000"/>
                          </a:solidFill>
                          <a:effectLst/>
                          <a:latin typeface="Calibri" panose="020F0502020204030204" pitchFamily="34" charset="0"/>
                        </a:rPr>
                        <a:t>19</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MR-1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Return of appointment of managing director or whole time director or manager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XIII The Companies (Appointment and Remuneration of Managerial Personnel)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684713"/>
                  </a:ext>
                </a:extLst>
              </a:tr>
              <a:tr h="180595">
                <a:tc>
                  <a:txBody>
                    <a:bodyPr/>
                    <a:lstStyle/>
                    <a:p>
                      <a:pPr algn="ctr" fontAlgn="t"/>
                      <a:r>
                        <a:rPr lang="en-IN" sz="1050" b="0" i="0" u="none" strike="noStrike" dirty="0">
                          <a:solidFill>
                            <a:srgbClr val="000000"/>
                          </a:solidFill>
                          <a:effectLst/>
                          <a:latin typeface="Calibri" panose="020F0502020204030204" pitchFamily="34" charset="0"/>
                        </a:rPr>
                        <a:t>20</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MR-2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Form of application to the Central Government for approval of appointment or reappointment and remuneration or increase in remuneration or waiver for excess or over payment to managing director or whole time director or manager and commission or remuneration to directors</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XIII The Companies (Appointment and Remuneration of Managerial Personnel)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7651760"/>
                  </a:ext>
                </a:extLst>
              </a:tr>
              <a:tr h="180595">
                <a:tc>
                  <a:txBody>
                    <a:bodyPr/>
                    <a:lstStyle/>
                    <a:p>
                      <a:pPr algn="ctr" fontAlgn="t"/>
                      <a:r>
                        <a:rPr lang="en-IN" sz="1050" b="0" i="0" u="none" strike="noStrike" dirty="0">
                          <a:solidFill>
                            <a:srgbClr val="000000"/>
                          </a:solidFill>
                          <a:effectLst/>
                          <a:latin typeface="Calibri" panose="020F0502020204030204" pitchFamily="34" charset="0"/>
                        </a:rPr>
                        <a:t>21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NDH-4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Form for filing application for declaration as Nidhi Company or updation of status by Nidhis.</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XXVI </a:t>
                      </a:r>
                      <a:r>
                        <a:rPr lang="en-US" sz="1050" b="0" i="0" u="none" strike="noStrike" dirty="0" err="1">
                          <a:solidFill>
                            <a:srgbClr val="000000"/>
                          </a:solidFill>
                          <a:effectLst/>
                          <a:latin typeface="Calibri" panose="020F0502020204030204" pitchFamily="34" charset="0"/>
                        </a:rPr>
                        <a:t>Nidhis</a:t>
                      </a:r>
                      <a:r>
                        <a:rPr lang="en-US" sz="1050" b="0" i="0" u="none" strike="noStrike" dirty="0">
                          <a:solidFill>
                            <a:srgbClr val="000000"/>
                          </a:solidFill>
                          <a:effectLst/>
                          <a:latin typeface="Calibri" panose="020F0502020204030204" pitchFamily="34" charset="0"/>
                        </a:rPr>
                        <a:t>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8304228"/>
                  </a:ext>
                </a:extLst>
              </a:tr>
              <a:tr h="358945">
                <a:tc>
                  <a:txBody>
                    <a:bodyPr/>
                    <a:lstStyle/>
                    <a:p>
                      <a:pPr algn="ctr" fontAlgn="t"/>
                      <a:r>
                        <a:rPr lang="en-IN" sz="1050" b="0" i="0" u="none" strike="noStrike" dirty="0">
                          <a:solidFill>
                            <a:srgbClr val="000000"/>
                          </a:solidFill>
                          <a:effectLst/>
                          <a:latin typeface="Calibri" panose="020F0502020204030204" pitchFamily="34" charset="0"/>
                        </a:rPr>
                        <a:t>22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PAS-3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Return of Allotment</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III Part I The Companies (Prospectus and Allotment of Securities)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2863283"/>
                  </a:ext>
                </a:extLst>
              </a:tr>
              <a:tr h="180595">
                <a:tc>
                  <a:txBody>
                    <a:bodyPr/>
                    <a:lstStyle/>
                    <a:p>
                      <a:pPr algn="ctr" fontAlgn="t"/>
                      <a:r>
                        <a:rPr lang="en-IN" sz="1050" b="0" i="0" u="none" strike="noStrike" dirty="0">
                          <a:solidFill>
                            <a:srgbClr val="000000"/>
                          </a:solidFill>
                          <a:effectLst/>
                          <a:latin typeface="Calibri" panose="020F0502020204030204" pitchFamily="34" charset="0"/>
                        </a:rPr>
                        <a:t>23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SH-7</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Notice to Registrar of any alteration of share capital</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IV The Companies (Share Capital and Debentures)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641183"/>
                  </a:ext>
                </a:extLst>
              </a:tr>
              <a:tr h="180595">
                <a:tc>
                  <a:txBody>
                    <a:bodyPr/>
                    <a:lstStyle/>
                    <a:p>
                      <a:pPr algn="ctr" fontAlgn="t"/>
                      <a:r>
                        <a:rPr lang="en-IN" sz="1050" b="0" i="0" u="none" strike="noStrike" dirty="0">
                          <a:solidFill>
                            <a:srgbClr val="000000"/>
                          </a:solidFill>
                          <a:effectLst/>
                          <a:latin typeface="Calibri" panose="020F0502020204030204" pitchFamily="34" charset="0"/>
                        </a:rPr>
                        <a:t>24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SH-11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Return in respect of buy-back of securities</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IV The Companies (Share Capital and Debentures)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6936614"/>
                  </a:ext>
                </a:extLst>
              </a:tr>
              <a:tr h="180595">
                <a:tc>
                  <a:txBody>
                    <a:bodyPr/>
                    <a:lstStyle/>
                    <a:p>
                      <a:pPr algn="ctr" fontAlgn="t"/>
                      <a:r>
                        <a:rPr lang="en-IN" sz="1050" b="0" i="0" u="none" strike="noStrike" dirty="0">
                          <a:solidFill>
                            <a:srgbClr val="000000"/>
                          </a:solidFill>
                          <a:effectLst/>
                          <a:latin typeface="Calibri" panose="020F0502020204030204" pitchFamily="34" charset="0"/>
                        </a:rPr>
                        <a:t>25</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SH-8</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Letter of Offer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IV The Companies (Share Capital and Debentures)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602733"/>
                  </a:ext>
                </a:extLst>
              </a:tr>
              <a:tr h="180595">
                <a:tc>
                  <a:txBody>
                    <a:bodyPr/>
                    <a:lstStyle/>
                    <a:p>
                      <a:pPr algn="ctr" fontAlgn="t"/>
                      <a:r>
                        <a:rPr lang="en-IN" sz="1050" b="0" i="0" u="none" strike="noStrike" dirty="0">
                          <a:solidFill>
                            <a:srgbClr val="000000"/>
                          </a:solidFill>
                          <a:effectLst/>
                          <a:latin typeface="Calibri" panose="020F0502020204030204" pitchFamily="34" charset="0"/>
                        </a:rPr>
                        <a:t>26</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SH-9</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Declaration of Solvency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IV The Companies (Share Capital and Debentures)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35162"/>
                  </a:ext>
                </a:extLst>
              </a:tr>
              <a:tr h="180595">
                <a:tc>
                  <a:txBody>
                    <a:bodyPr/>
                    <a:lstStyle/>
                    <a:p>
                      <a:pPr algn="ctr" fontAlgn="t"/>
                      <a:r>
                        <a:rPr lang="en-IN" sz="1050" b="0" i="0" u="none" strike="noStrike" dirty="0">
                          <a:solidFill>
                            <a:srgbClr val="000000"/>
                          </a:solidFill>
                          <a:effectLst/>
                          <a:latin typeface="Calibri" panose="020F0502020204030204" pitchFamily="34" charset="0"/>
                        </a:rPr>
                        <a:t>27</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NDH-1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Return of Statutory Compliances</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XXVI </a:t>
                      </a:r>
                      <a:r>
                        <a:rPr lang="en-US" sz="1050" b="0" i="0" u="none" strike="noStrike" dirty="0" err="1">
                          <a:solidFill>
                            <a:srgbClr val="000000"/>
                          </a:solidFill>
                          <a:effectLst/>
                          <a:latin typeface="Calibri" panose="020F0502020204030204" pitchFamily="34" charset="0"/>
                        </a:rPr>
                        <a:t>Nidhis</a:t>
                      </a:r>
                      <a:r>
                        <a:rPr lang="en-US" sz="1050" b="0" i="0" u="none" strike="noStrike" dirty="0">
                          <a:solidFill>
                            <a:srgbClr val="000000"/>
                          </a:solidFill>
                          <a:effectLst/>
                          <a:latin typeface="Calibri" panose="020F0502020204030204" pitchFamily="34" charset="0"/>
                        </a:rPr>
                        <a:t>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3602306"/>
                  </a:ext>
                </a:extLst>
              </a:tr>
              <a:tr h="180595">
                <a:tc>
                  <a:txBody>
                    <a:bodyPr/>
                    <a:lstStyle/>
                    <a:p>
                      <a:pPr algn="ctr" fontAlgn="t"/>
                      <a:r>
                        <a:rPr lang="en-IN" sz="1050" b="0" i="0" u="none" strike="noStrike" dirty="0">
                          <a:solidFill>
                            <a:srgbClr val="000000"/>
                          </a:solidFill>
                          <a:effectLst/>
                          <a:latin typeface="Calibri" panose="020F0502020204030204" pitchFamily="34" charset="0"/>
                        </a:rPr>
                        <a:t>28</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NDH-2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Application for extension of time</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XXVI </a:t>
                      </a:r>
                      <a:r>
                        <a:rPr lang="en-US" sz="1050" b="0" i="0" u="none" strike="noStrike" dirty="0" err="1">
                          <a:solidFill>
                            <a:srgbClr val="000000"/>
                          </a:solidFill>
                          <a:effectLst/>
                          <a:latin typeface="Calibri" panose="020F0502020204030204" pitchFamily="34" charset="0"/>
                        </a:rPr>
                        <a:t>Nidhis</a:t>
                      </a:r>
                      <a:r>
                        <a:rPr lang="en-US" sz="1050" b="0" i="0" u="none" strike="noStrike" dirty="0">
                          <a:solidFill>
                            <a:srgbClr val="000000"/>
                          </a:solidFill>
                          <a:effectLst/>
                          <a:latin typeface="Calibri" panose="020F0502020204030204" pitchFamily="34" charset="0"/>
                        </a:rPr>
                        <a:t>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6496056"/>
                  </a:ext>
                </a:extLst>
              </a:tr>
              <a:tr h="180595">
                <a:tc>
                  <a:txBody>
                    <a:bodyPr/>
                    <a:lstStyle/>
                    <a:p>
                      <a:pPr algn="ctr" fontAlgn="t"/>
                      <a:r>
                        <a:rPr lang="en-IN" sz="1050" b="0" i="0" u="none" strike="noStrike" dirty="0">
                          <a:solidFill>
                            <a:srgbClr val="000000"/>
                          </a:solidFill>
                          <a:effectLst/>
                          <a:latin typeface="Calibri" panose="020F0502020204030204" pitchFamily="34" charset="0"/>
                        </a:rPr>
                        <a:t>29</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NDH-3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Return of Nidhi Company for the half year ended</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XXVI </a:t>
                      </a:r>
                      <a:r>
                        <a:rPr lang="en-US" sz="1050" b="0" i="0" u="none" strike="noStrike" dirty="0" err="1">
                          <a:solidFill>
                            <a:srgbClr val="000000"/>
                          </a:solidFill>
                          <a:effectLst/>
                          <a:latin typeface="Calibri" panose="020F0502020204030204" pitchFamily="34" charset="0"/>
                        </a:rPr>
                        <a:t>Nidhis</a:t>
                      </a:r>
                      <a:r>
                        <a:rPr lang="en-US" sz="1050" b="0" i="0" u="none" strike="noStrike" dirty="0">
                          <a:solidFill>
                            <a:srgbClr val="000000"/>
                          </a:solidFill>
                          <a:effectLst/>
                          <a:latin typeface="Calibri" panose="020F0502020204030204" pitchFamily="34" charset="0"/>
                        </a:rPr>
                        <a:t>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572452"/>
                  </a:ext>
                </a:extLst>
              </a:tr>
              <a:tr h="180595">
                <a:tc>
                  <a:txBody>
                    <a:bodyPr/>
                    <a:lstStyle/>
                    <a:p>
                      <a:pPr algn="ctr" fontAlgn="t"/>
                      <a:r>
                        <a:rPr lang="en-IN" sz="1050" b="0" i="0" u="none" strike="noStrike" dirty="0">
                          <a:solidFill>
                            <a:srgbClr val="000000"/>
                          </a:solidFill>
                          <a:effectLst/>
                          <a:latin typeface="Calibri" panose="020F0502020204030204" pitchFamily="34" charset="0"/>
                        </a:rPr>
                        <a:t>30</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GNL-3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Particulars of person(s) charged for the purpose of sub-clause (iii) or (iv) of clause 60 of section 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XXIV The Companies (The Registration Offices and Fees)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909279"/>
                  </a:ext>
                </a:extLst>
              </a:tr>
              <a:tr h="358945">
                <a:tc>
                  <a:txBody>
                    <a:bodyPr/>
                    <a:lstStyle/>
                    <a:p>
                      <a:pPr algn="ctr" fontAlgn="t"/>
                      <a:r>
                        <a:rPr lang="en-IN" sz="1050" b="0" i="0" u="none" strike="noStrike" dirty="0">
                          <a:solidFill>
                            <a:srgbClr val="000000"/>
                          </a:solidFill>
                          <a:effectLst/>
                          <a:latin typeface="Calibri" panose="020F0502020204030204" pitchFamily="34" charset="0"/>
                        </a:rPr>
                        <a:t>31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PAS-6</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Calibri" panose="020F0502020204030204" pitchFamily="34" charset="0"/>
                        </a:rPr>
                        <a:t>Reconciliation of Share Capital Audit Report (Half-yearly)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III Part I The Companies (Prospectus and Allotment of Securities)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1291640"/>
                  </a:ext>
                </a:extLst>
              </a:tr>
              <a:tr h="358945">
                <a:tc>
                  <a:txBody>
                    <a:bodyPr/>
                    <a:lstStyle/>
                    <a:p>
                      <a:pPr algn="ctr" fontAlgn="t"/>
                      <a:r>
                        <a:rPr lang="en-IN" sz="1050" b="0" i="0" u="none" strike="noStrike" dirty="0">
                          <a:solidFill>
                            <a:srgbClr val="000000"/>
                          </a:solidFill>
                          <a:effectLst/>
                          <a:latin typeface="Calibri" panose="020F0502020204030204" pitchFamily="34" charset="0"/>
                        </a:rPr>
                        <a:t>32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MGT-3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Notice of situation or change of situation or discontinuation of situation, of place where foreign register shall be kept</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VII The Companies (Management and Administration)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6924509"/>
                  </a:ext>
                </a:extLst>
              </a:tr>
              <a:tr h="358945">
                <a:tc>
                  <a:txBody>
                    <a:bodyPr/>
                    <a:lstStyle/>
                    <a:p>
                      <a:pPr algn="ctr" fontAlgn="t"/>
                      <a:r>
                        <a:rPr lang="en-IN" sz="1050" b="0" i="0" u="none" strike="noStrike" dirty="0">
                          <a:solidFill>
                            <a:srgbClr val="000000"/>
                          </a:solidFill>
                          <a:effectLst/>
                          <a:latin typeface="Calibri" panose="020F0502020204030204" pitchFamily="34" charset="0"/>
                        </a:rPr>
                        <a:t>33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tc>
                  <a:txBody>
                    <a:bodyPr/>
                    <a:lstStyle/>
                    <a:p>
                      <a:pPr algn="l" fontAlgn="t"/>
                      <a:r>
                        <a:rPr lang="en-IN" sz="1050" b="0" i="0" u="none" strike="noStrike" dirty="0">
                          <a:solidFill>
                            <a:srgbClr val="000000"/>
                          </a:solidFill>
                          <a:effectLst/>
                          <a:latin typeface="Calibri" panose="020F0502020204030204" pitchFamily="34" charset="0"/>
                        </a:rPr>
                        <a:t>PAS-2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tc>
                  <a:txBody>
                    <a:bodyPr/>
                    <a:lstStyle/>
                    <a:p>
                      <a:pPr algn="l" fontAlgn="t"/>
                      <a:r>
                        <a:rPr lang="en-IN" sz="1050" b="0" i="0" u="none" strike="noStrike" dirty="0">
                          <a:solidFill>
                            <a:srgbClr val="000000"/>
                          </a:solidFill>
                          <a:effectLst/>
                          <a:latin typeface="Calibri" panose="020F0502020204030204" pitchFamily="34" charset="0"/>
                        </a:rPr>
                        <a:t>Information Memorandum </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tc>
                  <a:txBody>
                    <a:bodyPr/>
                    <a:lstStyle/>
                    <a:p>
                      <a:pPr algn="l" fontAlgn="t"/>
                      <a:r>
                        <a:rPr lang="en-US" sz="1050" b="0" i="0" u="none" strike="noStrike" dirty="0">
                          <a:solidFill>
                            <a:srgbClr val="333333"/>
                          </a:solidFill>
                          <a:effectLst/>
                          <a:latin typeface="Times New Roman" panose="02020603050405020304" pitchFamily="18" charset="0"/>
                        </a:rPr>
                        <a:t>Chapter III Part I The Companies (Prospectus and Allotment of Securities)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extLst>
                  <a:ext uri="{0D108BD9-81ED-4DB2-BD59-A6C34878D82A}">
                    <a16:rowId xmlns:a16="http://schemas.microsoft.com/office/drawing/2014/main" val="3387997781"/>
                  </a:ext>
                </a:extLst>
              </a:tr>
              <a:tr h="180595">
                <a:tc>
                  <a:txBody>
                    <a:bodyPr/>
                    <a:lstStyle/>
                    <a:p>
                      <a:pPr algn="ctr" fontAlgn="t"/>
                      <a:r>
                        <a:rPr lang="en-IN" sz="1050" b="0" i="0" u="none" strike="noStrike" dirty="0">
                          <a:solidFill>
                            <a:srgbClr val="000000"/>
                          </a:solidFill>
                          <a:effectLst/>
                          <a:latin typeface="Calibri" panose="020F0502020204030204" pitchFamily="34" charset="0"/>
                        </a:rPr>
                        <a:t>34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tc>
                  <a:txBody>
                    <a:bodyPr/>
                    <a:lstStyle/>
                    <a:p>
                      <a:pPr algn="l" fontAlgn="t"/>
                      <a:r>
                        <a:rPr lang="en-IN" sz="1050" b="0" i="0" u="none" strike="noStrike" dirty="0">
                          <a:solidFill>
                            <a:srgbClr val="000000"/>
                          </a:solidFill>
                          <a:effectLst/>
                          <a:latin typeface="Calibri" panose="020F0502020204030204" pitchFamily="34" charset="0"/>
                        </a:rPr>
                        <a:t>DIR-9</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tc>
                  <a:txBody>
                    <a:bodyPr/>
                    <a:lstStyle/>
                    <a:p>
                      <a:pPr algn="l" fontAlgn="t"/>
                      <a:r>
                        <a:rPr lang="en-US" sz="1050" b="0" i="0" u="none" strike="noStrike" dirty="0">
                          <a:solidFill>
                            <a:srgbClr val="000000"/>
                          </a:solidFill>
                          <a:effectLst/>
                          <a:latin typeface="Calibri" panose="020F0502020204030204" pitchFamily="34" charset="0"/>
                        </a:rPr>
                        <a:t>Report by the company to Registrar for disqualification of Directors</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tc>
                  <a:txBody>
                    <a:bodyPr/>
                    <a:lstStyle/>
                    <a:p>
                      <a:pPr algn="l" fontAlgn="t"/>
                      <a:r>
                        <a:rPr lang="en-US" sz="1050" b="0" i="0" u="none" strike="noStrike" dirty="0">
                          <a:solidFill>
                            <a:srgbClr val="000000"/>
                          </a:solidFill>
                          <a:effectLst/>
                          <a:latin typeface="Calibri" panose="020F0502020204030204" pitchFamily="34" charset="0"/>
                        </a:rPr>
                        <a:t>Companies (Appointment and Qualification of Directors)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extLst>
                  <a:ext uri="{0D108BD9-81ED-4DB2-BD59-A6C34878D82A}">
                    <a16:rowId xmlns:a16="http://schemas.microsoft.com/office/drawing/2014/main" val="2697002299"/>
                  </a:ext>
                </a:extLst>
              </a:tr>
              <a:tr h="180595">
                <a:tc>
                  <a:txBody>
                    <a:bodyPr/>
                    <a:lstStyle/>
                    <a:p>
                      <a:pPr algn="ctr" fontAlgn="t"/>
                      <a:r>
                        <a:rPr lang="en-IN" sz="1050" b="0" i="0" u="none" strike="noStrike" dirty="0">
                          <a:solidFill>
                            <a:srgbClr val="000000"/>
                          </a:solidFill>
                          <a:effectLst/>
                          <a:latin typeface="Calibri" panose="020F0502020204030204" pitchFamily="34" charset="0"/>
                        </a:rPr>
                        <a:t>35</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tc>
                  <a:txBody>
                    <a:bodyPr/>
                    <a:lstStyle/>
                    <a:p>
                      <a:pPr algn="l" fontAlgn="t"/>
                      <a:r>
                        <a:rPr lang="en-IN" sz="1050" b="0" i="0" u="none" strike="noStrike" dirty="0">
                          <a:solidFill>
                            <a:srgbClr val="000000"/>
                          </a:solidFill>
                          <a:effectLst/>
                          <a:latin typeface="Calibri" panose="020F0502020204030204" pitchFamily="34" charset="0"/>
                        </a:rPr>
                        <a:t>DIR-10</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tc>
                  <a:txBody>
                    <a:bodyPr/>
                    <a:lstStyle/>
                    <a:p>
                      <a:pPr algn="l" fontAlgn="t"/>
                      <a:r>
                        <a:rPr lang="en-US" sz="1050" b="1" i="0" u="none" strike="noStrike" dirty="0">
                          <a:solidFill>
                            <a:srgbClr val="000000"/>
                          </a:solidFill>
                          <a:effectLst/>
                          <a:latin typeface="Calibri" panose="020F0502020204030204" pitchFamily="34" charset="0"/>
                        </a:rPr>
                        <a:t>Application for removal of Disqualification of Directors</a:t>
                      </a:r>
                      <a:r>
                        <a:rPr lang="en-US" sz="1050" b="0" i="0" u="none" strike="noStrike" dirty="0">
                          <a:solidFill>
                            <a:srgbClr val="000000"/>
                          </a:solidFill>
                          <a:effectLst/>
                          <a:latin typeface="Calibri" panose="020F0502020204030204" pitchFamily="34" charset="0"/>
                        </a:rPr>
                        <a:t>           </a:t>
                      </a:r>
                      <a:endParaRPr lang="en-US" sz="1050" b="1" i="0" u="none" strike="noStrike" dirty="0">
                        <a:solidFill>
                          <a:srgbClr val="000000"/>
                        </a:solidFill>
                        <a:effectLst/>
                        <a:latin typeface="Calibri" panose="020F0502020204030204" pitchFamily="34" charset="0"/>
                      </a:endParaRP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tc>
                  <a:txBody>
                    <a:bodyPr/>
                    <a:lstStyle/>
                    <a:p>
                      <a:pPr algn="l" fontAlgn="t"/>
                      <a:r>
                        <a:rPr lang="en-US" sz="1050" b="0" i="0" u="none" strike="noStrike" dirty="0">
                          <a:solidFill>
                            <a:srgbClr val="000000"/>
                          </a:solidFill>
                          <a:effectLst/>
                          <a:latin typeface="Calibri" panose="020F0502020204030204" pitchFamily="34" charset="0"/>
                        </a:rPr>
                        <a:t>Companies (Appointment and Qualification of Directors)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B89"/>
                    </a:solidFill>
                  </a:tcPr>
                </a:tc>
                <a:extLst>
                  <a:ext uri="{0D108BD9-81ED-4DB2-BD59-A6C34878D82A}">
                    <a16:rowId xmlns:a16="http://schemas.microsoft.com/office/drawing/2014/main" val="3613920142"/>
                  </a:ext>
                </a:extLst>
              </a:tr>
              <a:tr h="180595">
                <a:tc>
                  <a:txBody>
                    <a:bodyPr/>
                    <a:lstStyle/>
                    <a:p>
                      <a:pPr algn="ctr" fontAlgn="t"/>
                      <a:r>
                        <a:rPr lang="en-IN" sz="1050" b="0" i="0" u="none" strike="noStrike" dirty="0">
                          <a:solidFill>
                            <a:srgbClr val="000000"/>
                          </a:solidFill>
                          <a:effectLst/>
                          <a:latin typeface="Calibri" panose="020F0502020204030204" pitchFamily="34" charset="0"/>
                        </a:rPr>
                        <a:t>36</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AOC-5</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Notice of address at which books of account are maintained</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IX The Companies (Accounts)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9447225"/>
                  </a:ext>
                </a:extLst>
              </a:tr>
              <a:tr h="180595">
                <a:tc>
                  <a:txBody>
                    <a:bodyPr/>
                    <a:lstStyle/>
                    <a:p>
                      <a:pPr algn="ctr" fontAlgn="t"/>
                      <a:r>
                        <a:rPr lang="en-IN" sz="1050" b="0" i="0" u="none" strike="noStrike" dirty="0">
                          <a:solidFill>
                            <a:srgbClr val="000000"/>
                          </a:solidFill>
                          <a:effectLst/>
                          <a:latin typeface="Calibri" panose="020F0502020204030204" pitchFamily="34" charset="0"/>
                        </a:rPr>
                        <a:t>37</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FC-1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Information to be filed by foreign company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XXII The Companies (Registration of Foreign Companies)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6084702"/>
                  </a:ext>
                </a:extLst>
              </a:tr>
              <a:tr h="180595">
                <a:tc>
                  <a:txBody>
                    <a:bodyPr/>
                    <a:lstStyle/>
                    <a:p>
                      <a:pPr algn="ctr" fontAlgn="t"/>
                      <a:r>
                        <a:rPr lang="en-IN" sz="1050" b="0" i="0" u="none" strike="noStrike" dirty="0">
                          <a:solidFill>
                            <a:srgbClr val="000000"/>
                          </a:solidFill>
                          <a:effectLst/>
                          <a:latin typeface="Calibri" panose="020F0502020204030204" pitchFamily="34" charset="0"/>
                        </a:rPr>
                        <a:t>38</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FC-2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Return of alteration in the documents filed for registration by foreign company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XXII The Companies (Registration of Foreign Companies)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225373"/>
                  </a:ext>
                </a:extLst>
              </a:tr>
              <a:tr h="180595">
                <a:tc>
                  <a:txBody>
                    <a:bodyPr/>
                    <a:lstStyle/>
                    <a:p>
                      <a:pPr algn="ctr" fontAlgn="t"/>
                      <a:r>
                        <a:rPr lang="en-IN" sz="1050" b="0" i="0" u="none" strike="noStrike" dirty="0">
                          <a:solidFill>
                            <a:srgbClr val="000000"/>
                          </a:solidFill>
                          <a:effectLst/>
                          <a:latin typeface="Calibri" panose="020F0502020204030204" pitchFamily="34" charset="0"/>
                        </a:rPr>
                        <a:t>39</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Calibri" panose="020F0502020204030204" pitchFamily="34" charset="0"/>
                        </a:rPr>
                        <a:t>FC-3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Annual accounts along with the list of all principal places of business in India established by foreign company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solidFill>
                            <a:srgbClr val="000000"/>
                          </a:solidFill>
                          <a:effectLst/>
                          <a:latin typeface="Calibri" panose="020F0502020204030204" pitchFamily="34" charset="0"/>
                        </a:rPr>
                        <a:t>Chapter XXII The Companies (Registration of Foreign Companies)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418284"/>
                  </a:ext>
                </a:extLst>
              </a:tr>
            </a:tbl>
          </a:graphicData>
        </a:graphic>
      </p:graphicFrame>
    </p:spTree>
    <p:extLst>
      <p:ext uri="{BB962C8B-B14F-4D97-AF65-F5344CB8AC3E}">
        <p14:creationId xmlns:p14="http://schemas.microsoft.com/office/powerpoint/2010/main" val="929600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NDH-2</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Light" panose="020F0302020204030204" pitchFamily="34" charset="0"/>
                <a:ea typeface="Calibri" panose="020F0502020204030204" pitchFamily="34" charset="0"/>
              </a:rPr>
              <a:t>Application to Regional Director for various approvals by Nidhi Companies)</a:t>
            </a:r>
            <a:endParaRPr lang="en-IN" sz="1800" b="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1179940927"/>
              </p:ext>
            </p:extLst>
          </p:nvPr>
        </p:nvGraphicFramePr>
        <p:xfrm>
          <a:off x="816952" y="1741490"/>
          <a:ext cx="11007186" cy="2214626"/>
        </p:xfrm>
        <a:graphic>
          <a:graphicData uri="http://schemas.openxmlformats.org/drawingml/2006/table">
            <a:tbl>
              <a:tblPr firstRow="1" firstCol="1" bandRow="1">
                <a:tableStyleId>{5940675A-B579-460E-94D1-54222C63F5DA}</a:tableStyleId>
              </a:tblPr>
              <a:tblGrid>
                <a:gridCol w="2178495">
                  <a:extLst>
                    <a:ext uri="{9D8B030D-6E8A-4147-A177-3AD203B41FA5}">
                      <a16:colId xmlns:a16="http://schemas.microsoft.com/office/drawing/2014/main" val="2591750357"/>
                    </a:ext>
                  </a:extLst>
                </a:gridCol>
                <a:gridCol w="8828691">
                  <a:extLst>
                    <a:ext uri="{9D8B030D-6E8A-4147-A177-3AD203B41FA5}">
                      <a16:colId xmlns:a16="http://schemas.microsoft.com/office/drawing/2014/main" val="1989445441"/>
                    </a:ext>
                  </a:extLst>
                </a:gridCol>
              </a:tblGrid>
              <a:tr h="134404">
                <a:tc>
                  <a:txBody>
                    <a:bodyPr/>
                    <a:lstStyle/>
                    <a:p>
                      <a:pPr algn="ctr">
                        <a:lnSpc>
                          <a:spcPct val="115000"/>
                        </a:lnSpc>
                        <a:spcAft>
                          <a:spcPts val="0"/>
                        </a:spcAft>
                      </a:pPr>
                      <a:r>
                        <a:rPr lang="en-IN" sz="1600" b="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402962">
                <a:tc>
                  <a:txBody>
                    <a:bodyPr/>
                    <a:lstStyle/>
                    <a:p>
                      <a:pPr algn="l">
                        <a:lnSpc>
                          <a:spcPct val="115000"/>
                        </a:lnSpc>
                        <a:spcBef>
                          <a:spcPts val="600"/>
                        </a:spcBef>
                        <a:spcAft>
                          <a:spcPts val="0"/>
                        </a:spcAft>
                      </a:pPr>
                      <a:r>
                        <a:rPr lang="en-US"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marL="228600" indent="-228600">
                        <a:buFont typeface="+mj-lt"/>
                        <a:buAutoNum type="arabicPeriod"/>
                      </a:pPr>
                      <a:r>
                        <a:rPr lang="en-US" sz="1600" b="0" kern="1200" dirty="0">
                          <a:solidFill>
                            <a:schemeClr val="bg1"/>
                          </a:solidFill>
                          <a:effectLst/>
                          <a:latin typeface="Calibri Light" panose="020F0302020204030204" pitchFamily="34" charset="0"/>
                          <a:ea typeface="+mn-ea"/>
                          <a:cs typeface="Calibri Light" panose="020F0302020204030204" pitchFamily="34" charset="0"/>
                        </a:rPr>
                        <a:t>Forms have been made web-based</a:t>
                      </a:r>
                    </a:p>
                    <a:p>
                      <a:pPr marL="228600" indent="-228600">
                        <a:buFont typeface="+mj-lt"/>
                        <a:buAutoNum type="arabicPeriod"/>
                      </a:pPr>
                      <a:r>
                        <a:rPr lang="en-US" sz="1600" b="0" kern="1200" dirty="0">
                          <a:solidFill>
                            <a:schemeClr val="bg1"/>
                          </a:solidFill>
                          <a:effectLst/>
                          <a:latin typeface="Calibri Light" panose="020F0302020204030204" pitchFamily="34" charset="0"/>
                          <a:ea typeface="+mn-ea"/>
                          <a:cs typeface="Calibri Light" panose="020F0302020204030204" pitchFamily="34" charset="0"/>
                        </a:rPr>
                        <a:t>Additional data fields such as ‘Amount of net owned funds’ and ‘Percentage of unencumbered Term Deposits to the total outstanding deposits’ added in the form. Several other data fields added regarding additional approvals</a:t>
                      </a:r>
                    </a:p>
                    <a:p>
                      <a:pPr marL="228600" indent="-228600">
                        <a:buFont typeface="+mj-lt"/>
                        <a:buAutoNum type="arabicPeriod"/>
                      </a:pPr>
                      <a:r>
                        <a:rPr lang="en-US" sz="1600" b="0" kern="1200" dirty="0">
                          <a:solidFill>
                            <a:schemeClr val="bg1"/>
                          </a:solidFill>
                          <a:effectLst/>
                          <a:latin typeface="Calibri Light" panose="020F0302020204030204" pitchFamily="34" charset="0"/>
                          <a:ea typeface="+mn-ea"/>
                          <a:cs typeface="Calibri Light" panose="020F0302020204030204" pitchFamily="34" charset="0"/>
                        </a:rPr>
                        <a:t>Attachments removed and information captured in machine readable format</a:t>
                      </a:r>
                    </a:p>
                    <a:p>
                      <a:pPr marL="228600" indent="-228600">
                        <a:buFont typeface="+mj-lt"/>
                        <a:buAutoNum type="arabicPeriod"/>
                      </a:pPr>
                      <a:r>
                        <a:rPr lang="en-US" sz="1600" b="0" kern="1200" dirty="0">
                          <a:solidFill>
                            <a:schemeClr val="bg1"/>
                          </a:solidFill>
                          <a:effectLst/>
                          <a:latin typeface="Calibri Light" panose="020F0302020204030204" pitchFamily="34" charset="0"/>
                          <a:ea typeface="+mn-ea"/>
                          <a:cs typeface="Calibri Light" panose="020F0302020204030204" pitchFamily="34" charset="0"/>
                        </a:rPr>
                        <a:t>Other enhancement (pre-filling of data, nomenclature update, repositioning of fields, additional data fields added, additional checks and balances introduced etc.)</a:t>
                      </a:r>
                    </a:p>
                    <a:p>
                      <a:pPr marL="228600" indent="-228600">
                        <a:buFont typeface="+mj-lt"/>
                        <a:buAutoNum type="arabicPeriod"/>
                      </a:pPr>
                      <a:endParaRPr lang="en-US" sz="1600" b="0" kern="1200" dirty="0">
                        <a:solidFill>
                          <a:schemeClr val="bg1"/>
                        </a:solidFill>
                        <a:effectLst/>
                        <a:latin typeface="Calibri Light" panose="020F0302020204030204" pitchFamily="34" charset="0"/>
                        <a:ea typeface="+mn-ea"/>
                        <a:cs typeface="Calibri Light" panose="020F0302020204030204" pitchFamily="34" charset="0"/>
                      </a:endParaRP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1734700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28" y="144843"/>
            <a:ext cx="10553494" cy="976312"/>
          </a:xfrm>
        </p:spPr>
        <p:txBody>
          <a:bodyPr/>
          <a:lstStyle/>
          <a:p>
            <a:r>
              <a:rPr lang="en-IN" altLang="en-US" sz="2000" dirty="0"/>
              <a:t>MR-1 (</a:t>
            </a:r>
            <a:r>
              <a:rPr lang="en-US" altLang="en-US" sz="2000" dirty="0"/>
              <a:t>Return of appointment of managerial personnel</a:t>
            </a:r>
            <a:r>
              <a:rPr lang="en-IN" altLang="en-US" sz="2000" dirty="0"/>
              <a:t>)</a:t>
            </a:r>
            <a:endParaRPr lang="en-IN" sz="14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341361054"/>
              </p:ext>
            </p:extLst>
          </p:nvPr>
        </p:nvGraphicFramePr>
        <p:xfrm>
          <a:off x="816952" y="1542430"/>
          <a:ext cx="10492155" cy="3404443"/>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p>
                  </a:txBody>
                  <a:tcPr marL="68580" marR="68580" marT="0" marB="0"/>
                </a:tc>
                <a:tc>
                  <a:txBody>
                    <a:bodyPr/>
                    <a:lstStyle/>
                    <a:p>
                      <a:pPr algn="l">
                        <a:lnSpc>
                          <a:spcPct val="115000"/>
                        </a:lnSpc>
                        <a:spcBef>
                          <a:spcPts val="600"/>
                        </a:spcBef>
                        <a:spcAft>
                          <a:spcPts val="0"/>
                        </a:spcAft>
                      </a:pPr>
                      <a:r>
                        <a:rPr lang="en-IN"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a:t>
                      </a: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60 days from </a:t>
                      </a: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date of passing board resolution</a:t>
                      </a: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2. Attachments removed and information captured in machine readable format</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3. Other enhancement (pre-filling of data, repositioning of fields, nomenclature update, additional checks and balances introduced etc.)</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4. Instead of capturing date of obtaining Central Government’s approval, SRN of MR-2 shall be requested in MR-1. </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5. Several validation rules added, and few data fields are made dynamic</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1750240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28" y="144843"/>
            <a:ext cx="10553494" cy="976312"/>
          </a:xfrm>
        </p:spPr>
        <p:txBody>
          <a:bodyPr/>
          <a:lstStyle/>
          <a:p>
            <a:r>
              <a:rPr lang="en-IN" altLang="en-US" sz="2000" dirty="0"/>
              <a:t>MR-2 (</a:t>
            </a:r>
            <a:r>
              <a:rPr lang="en-US" altLang="en-US" sz="2000" dirty="0"/>
              <a:t>Form of application to the Central Government for approval of appointment of managing director or whole-time director or manager</a:t>
            </a:r>
            <a:r>
              <a:rPr lang="en-IN" altLang="en-US" sz="2000" dirty="0"/>
              <a:t>) </a:t>
            </a:r>
            <a:endParaRPr lang="en-IN" sz="1400" dirty="0">
              <a:solidFill>
                <a:srgbClr val="336699"/>
              </a:solidFill>
            </a:endParaRPr>
          </a:p>
        </p:txBody>
      </p:sp>
      <p:graphicFrame>
        <p:nvGraphicFramePr>
          <p:cNvPr id="2" name="Table 1">
            <a:extLst>
              <a:ext uri="{FF2B5EF4-FFF2-40B4-BE49-F238E27FC236}">
                <a16:creationId xmlns:a16="http://schemas.microsoft.com/office/drawing/2014/main" id="{A9DA95A9-B553-49D6-1536-2FE6CFF68637}"/>
              </a:ext>
            </a:extLst>
          </p:cNvPr>
          <p:cNvGraphicFramePr>
            <a:graphicFrameLocks noGrp="1"/>
          </p:cNvGraphicFramePr>
          <p:nvPr>
            <p:extLst>
              <p:ext uri="{D42A27DB-BD31-4B8C-83A1-F6EECF244321}">
                <p14:modId xmlns:p14="http://schemas.microsoft.com/office/powerpoint/2010/main" val="3523260252"/>
              </p:ext>
            </p:extLst>
          </p:nvPr>
        </p:nvGraphicFramePr>
        <p:xfrm>
          <a:off x="816952" y="1542430"/>
          <a:ext cx="10492155" cy="3404443"/>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8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IN"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STP mode.</a:t>
                      </a: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t>
                      </a:r>
                      <a:r>
                        <a:rPr lang="en-US" sz="1800" b="0" dirty="0" err="1">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ot</a:t>
                      </a: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applicable</a:t>
                      </a:r>
                    </a:p>
                  </a:txBody>
                  <a:tcPr marL="68580" marR="68580" marT="0" marB="0"/>
                </a:tc>
                <a:extLst>
                  <a:ext uri="{0D108BD9-81ED-4DB2-BD59-A6C34878D82A}">
                    <a16:rowId xmlns:a16="http://schemas.microsoft.com/office/drawing/2014/main" val="1745366550"/>
                  </a:ext>
                </a:extLst>
              </a:tr>
              <a:tr h="0">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1. Forms have been made web-based</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2. Attachments removed and information captured in machine readable format</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3. Other enhancement (pre-filling of data, repositioning of fields, nomenclature update, additional checks and balances introduced etc.)</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4. Several validation rules added, and few data fields are made dynamic</a:t>
                      </a:r>
                    </a:p>
                    <a:p>
                      <a:pPr algn="l">
                        <a:lnSpc>
                          <a:spcPct val="115000"/>
                        </a:lnSpc>
                        <a:spcBef>
                          <a:spcPts val="600"/>
                        </a:spcBef>
                        <a:spcAft>
                          <a:spcPts val="0"/>
                        </a:spcAft>
                      </a:pPr>
                      <a:r>
                        <a:rPr lang="en-US" sz="1800" b="0" dirty="0">
                          <a:solidFill>
                            <a:schemeClr val="tx1"/>
                          </a:solidFill>
                          <a:effectLst/>
                          <a:latin typeface="Calibri Light" panose="020F0302020204030204" pitchFamily="34" charset="0"/>
                          <a:cs typeface="Calibri Light" panose="020F0302020204030204" pitchFamily="34" charset="0"/>
                        </a:rPr>
                        <a:t>5. Date of resolution replaced with SRN of MGT-14 validation rules implemented in MR-2 to verify if the SRN of Form MGT-14 is valid.</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3918372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sz="1800" dirty="0"/>
              <a:t>MR-2 (</a:t>
            </a:r>
            <a:r>
              <a:rPr lang="en-US" altLang="en-US" sz="1800" dirty="0"/>
              <a:t>Form of application to the Central Government for approval of appointment of managing director or whole-time director or manager</a:t>
            </a:r>
            <a:r>
              <a:rPr lang="en-IN" altLang="en-US" sz="1800" dirty="0"/>
              <a:t>) </a:t>
            </a:r>
            <a:endParaRPr lang="en-IN" sz="1800" b="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3659406182"/>
              </p:ext>
            </p:extLst>
          </p:nvPr>
        </p:nvGraphicFramePr>
        <p:xfrm>
          <a:off x="816952" y="1741490"/>
          <a:ext cx="11007186" cy="2975777"/>
        </p:xfrm>
        <a:graphic>
          <a:graphicData uri="http://schemas.openxmlformats.org/drawingml/2006/table">
            <a:tbl>
              <a:tblPr firstRow="1" firstCol="1" bandRow="1">
                <a:tableStyleId>{5940675A-B579-460E-94D1-54222C63F5DA}</a:tableStyleId>
              </a:tblPr>
              <a:tblGrid>
                <a:gridCol w="2178495">
                  <a:extLst>
                    <a:ext uri="{9D8B030D-6E8A-4147-A177-3AD203B41FA5}">
                      <a16:colId xmlns:a16="http://schemas.microsoft.com/office/drawing/2014/main" val="2591750357"/>
                    </a:ext>
                  </a:extLst>
                </a:gridCol>
                <a:gridCol w="8828691">
                  <a:extLst>
                    <a:ext uri="{9D8B030D-6E8A-4147-A177-3AD203B41FA5}">
                      <a16:colId xmlns:a16="http://schemas.microsoft.com/office/drawing/2014/main" val="1989445441"/>
                    </a:ext>
                  </a:extLst>
                </a:gridCol>
              </a:tblGrid>
              <a:tr h="134404">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711871">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7. Additional purposes added in the form for seeking Central Government's approval:</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    -Age is more than 70 years and no SR is passed</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    -Person is Non-Resident</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8. Certificate by Company Secretary as attachments in MR-2 shall now be replaced as declaration in the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9. Certain new attachments and data fields added in the form.</a:t>
                      </a:r>
                    </a:p>
                    <a:p>
                      <a:pPr algn="l">
                        <a:lnSpc>
                          <a:spcPct val="115000"/>
                        </a:lnSpc>
                        <a:spcBef>
                          <a:spcPts val="600"/>
                        </a:spcBef>
                        <a:spcAft>
                          <a:spcPts val="0"/>
                        </a:spcAft>
                      </a:pPr>
                      <a:r>
                        <a:rPr lang="en-US" sz="1600" b="0" dirty="0">
                          <a:solidFill>
                            <a:schemeClr val="tx1"/>
                          </a:solidFill>
                          <a:effectLst/>
                          <a:latin typeface="Calibri Light" panose="020F0302020204030204" pitchFamily="34" charset="0"/>
                          <a:cs typeface="Calibri Light" panose="020F0302020204030204" pitchFamily="34" charset="0"/>
                        </a:rPr>
                        <a:t>10. Information relating to stock exchanges and application pending before National Company Law Tribunal captured in the form.</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1197881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28" y="0"/>
            <a:ext cx="10553494" cy="976312"/>
          </a:xfrm>
        </p:spPr>
        <p:txBody>
          <a:bodyPr/>
          <a:lstStyle/>
          <a:p>
            <a:r>
              <a:rPr lang="en-US" sz="2000" b="1" dirty="0"/>
              <a:t>FC-1 : (Information to be filed by foreign company</a:t>
            </a:r>
            <a:r>
              <a:rPr lang="en-US" altLang="en-US" sz="2000" b="1" dirty="0"/>
              <a:t> </a:t>
            </a:r>
            <a:r>
              <a:rPr lang="en-US" altLang="en-US" sz="2800" b="1" dirty="0"/>
              <a:t>)</a:t>
            </a:r>
            <a:endParaRPr lang="en-IN" sz="2000" b="0" dirty="0">
              <a:solidFill>
                <a:srgbClr val="336699"/>
              </a:solidFill>
            </a:endParaRPr>
          </a:p>
        </p:txBody>
      </p:sp>
      <p:graphicFrame>
        <p:nvGraphicFramePr>
          <p:cNvPr id="2" name="Table 1">
            <a:extLst>
              <a:ext uri="{FF2B5EF4-FFF2-40B4-BE49-F238E27FC236}">
                <a16:creationId xmlns:a16="http://schemas.microsoft.com/office/drawing/2014/main" id="{3F63110C-8224-C92F-708C-5F28CF3EB8E6}"/>
              </a:ext>
            </a:extLst>
          </p:cNvPr>
          <p:cNvGraphicFramePr>
            <a:graphicFrameLocks noGrp="1"/>
          </p:cNvGraphicFramePr>
          <p:nvPr>
            <p:extLst>
              <p:ext uri="{D42A27DB-BD31-4B8C-83A1-F6EECF244321}">
                <p14:modId xmlns:p14="http://schemas.microsoft.com/office/powerpoint/2010/main" val="968625225"/>
              </p:ext>
            </p:extLst>
          </p:nvPr>
        </p:nvGraphicFramePr>
        <p:xfrm>
          <a:off x="816952" y="1542430"/>
          <a:ext cx="10492155" cy="4887549"/>
        </p:xfrm>
        <a:graphic>
          <a:graphicData uri="http://schemas.openxmlformats.org/drawingml/2006/table">
            <a:tbl>
              <a:tblPr firstRow="1" firstCol="1" bandRow="1">
                <a:tableStyleId>{5940675A-B579-460E-94D1-54222C63F5DA}</a:tableStyleId>
              </a:tblPr>
              <a:tblGrid>
                <a:gridCol w="2650518">
                  <a:extLst>
                    <a:ext uri="{9D8B030D-6E8A-4147-A177-3AD203B41FA5}">
                      <a16:colId xmlns:a16="http://schemas.microsoft.com/office/drawing/2014/main" val="2591750357"/>
                    </a:ext>
                  </a:extLst>
                </a:gridCol>
                <a:gridCol w="7841637">
                  <a:extLst>
                    <a:ext uri="{9D8B030D-6E8A-4147-A177-3AD203B41FA5}">
                      <a16:colId xmlns:a16="http://schemas.microsoft.com/office/drawing/2014/main" val="1989445441"/>
                    </a:ext>
                  </a:extLst>
                </a:gridCol>
              </a:tblGrid>
              <a:tr h="266316">
                <a:tc>
                  <a:txBody>
                    <a:bodyPr/>
                    <a:lstStyle/>
                    <a:p>
                      <a:pPr algn="ctr">
                        <a:lnSpc>
                          <a:spcPct val="115000"/>
                        </a:lnSpc>
                        <a:spcAft>
                          <a:spcPts val="0"/>
                        </a:spcAft>
                      </a:pPr>
                      <a:r>
                        <a:rPr lang="en-IN"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346667">
                <a:tc>
                  <a:txBody>
                    <a:bodyPr/>
                    <a:lstStyle/>
                    <a:p>
                      <a:pPr algn="l">
                        <a:lnSpc>
                          <a:spcPct val="115000"/>
                        </a:lnSpc>
                        <a:spcBef>
                          <a:spcPts val="600"/>
                        </a:spcBef>
                        <a:spcAft>
                          <a:spcPts val="0"/>
                        </a:spcAft>
                      </a:pPr>
                      <a:r>
                        <a:rPr lang="en-US" sz="18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Type of Processing</a:t>
                      </a:r>
                    </a:p>
                  </a:txBody>
                  <a:tcPr marL="68580" marR="68580" marT="0" marB="0"/>
                </a:tc>
                <a:tc>
                  <a:txBody>
                    <a:bodyPr/>
                    <a:lstStyle/>
                    <a:p>
                      <a:pPr algn="l">
                        <a:lnSpc>
                          <a:spcPct val="115000"/>
                        </a:lnSpc>
                        <a:spcBef>
                          <a:spcPts val="600"/>
                        </a:spcBef>
                        <a:spcAft>
                          <a:spcPts val="0"/>
                        </a:spcAft>
                      </a:pPr>
                      <a:r>
                        <a:rPr lang="en-IN" sz="18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This form shall be processed in Non-STP mode.</a:t>
                      </a:r>
                      <a:endParaRPr lang="en-US" sz="18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533183884"/>
                  </a:ext>
                </a:extLst>
              </a:tr>
              <a:tr h="70612">
                <a:tc>
                  <a:txBody>
                    <a:bodyPr/>
                    <a:lstStyle/>
                    <a:p>
                      <a:pPr algn="l">
                        <a:lnSpc>
                          <a:spcPct val="115000"/>
                        </a:lnSpc>
                        <a:spcBef>
                          <a:spcPts val="600"/>
                        </a:spcBef>
                        <a:spcAft>
                          <a:spcPts val="0"/>
                        </a:spcAft>
                      </a:pPr>
                      <a:r>
                        <a:rPr lang="en-US" sz="18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Due date of filing</a:t>
                      </a:r>
                    </a:p>
                  </a:txBody>
                  <a:tcPr marL="68580" marR="68580" marT="0" marB="0"/>
                </a:tc>
                <a:tc>
                  <a:txBody>
                    <a:bodyPr/>
                    <a:lstStyle/>
                    <a:p>
                      <a:pPr algn="l">
                        <a:lnSpc>
                          <a:spcPct val="115000"/>
                        </a:lnSpc>
                        <a:spcBef>
                          <a:spcPts val="600"/>
                        </a:spcBef>
                        <a:spcAft>
                          <a:spcPts val="0"/>
                        </a:spcAft>
                      </a:pPr>
                      <a:r>
                        <a:rPr lang="en-IN" sz="18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30 days from the date of Establishment</a:t>
                      </a:r>
                      <a:endParaRPr lang="en-US" sz="18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745366550"/>
                  </a:ext>
                </a:extLst>
              </a:tr>
              <a:tr h="70612">
                <a:tc>
                  <a:txBody>
                    <a:bodyPr/>
                    <a:lstStyle/>
                    <a:p>
                      <a:pPr marL="0" marR="0" lvl="0" indent="0" algn="l" defTabSz="914400" rtl="0" eaLnBrk="1" fontAlgn="auto" latinLnBrk="0" hangingPunct="1">
                        <a:lnSpc>
                          <a:spcPct val="115000"/>
                        </a:lnSpc>
                        <a:spcBef>
                          <a:spcPts val="600"/>
                        </a:spcBef>
                        <a:spcAft>
                          <a:spcPts val="0"/>
                        </a:spcAft>
                        <a:buClrTx/>
                        <a:buSzTx/>
                        <a:buFontTx/>
                        <a:buNone/>
                        <a:tabLst/>
                        <a:defRPr/>
                      </a:pPr>
                      <a:r>
                        <a:rPr lang="en-US" sz="18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p>
                      <a:pPr algn="l">
                        <a:lnSpc>
                          <a:spcPct val="115000"/>
                        </a:lnSpc>
                        <a:spcBef>
                          <a:spcPts val="600"/>
                        </a:spcBef>
                        <a:spcAft>
                          <a:spcPts val="0"/>
                        </a:spcAft>
                      </a:pPr>
                      <a:endParaRPr lang="en-US" sz="1800" b="0"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228600" indent="-228600" algn="l">
                        <a:lnSpc>
                          <a:spcPct val="100000"/>
                        </a:lnSpc>
                        <a:spcBef>
                          <a:spcPts val="600"/>
                        </a:spcBef>
                        <a:spcAft>
                          <a:spcPts val="0"/>
                        </a:spcAft>
                        <a:buFont typeface="+mj-lt"/>
                        <a:buAutoNum type="arabicPeriod"/>
                      </a:pPr>
                      <a:r>
                        <a:rPr lang="en-US" sz="1800" b="0" kern="1200" dirty="0">
                          <a:solidFill>
                            <a:schemeClr val="bg1"/>
                          </a:solidFill>
                          <a:effectLst/>
                          <a:latin typeface="Calibri Light" panose="020F0302020204030204" pitchFamily="34" charset="0"/>
                          <a:ea typeface="+mn-ea"/>
                          <a:cs typeface="Calibri Light" panose="020F0302020204030204" pitchFamily="34" charset="0"/>
                        </a:rPr>
                        <a:t>Forms have been made web-based</a:t>
                      </a:r>
                    </a:p>
                    <a:p>
                      <a:pPr marL="228600" indent="-228600" algn="l">
                        <a:lnSpc>
                          <a:spcPct val="100000"/>
                        </a:lnSpc>
                        <a:spcBef>
                          <a:spcPts val="600"/>
                        </a:spcBef>
                        <a:spcAft>
                          <a:spcPts val="0"/>
                        </a:spcAft>
                        <a:buFont typeface="+mj-lt"/>
                        <a:buAutoNum type="arabicPeriod"/>
                      </a:pPr>
                      <a:r>
                        <a:rPr lang="en-US" sz="1800" b="0" kern="1200" dirty="0">
                          <a:solidFill>
                            <a:schemeClr val="bg1"/>
                          </a:solidFill>
                          <a:effectLst/>
                          <a:latin typeface="Calibri Light" panose="020F0302020204030204" pitchFamily="34" charset="0"/>
                          <a:ea typeface="+mn-ea"/>
                          <a:cs typeface="Calibri Light" panose="020F0302020204030204" pitchFamily="34" charset="0"/>
                        </a:rPr>
                        <a:t>Introduction of five digit NIC code 2008</a:t>
                      </a:r>
                    </a:p>
                    <a:p>
                      <a:pPr marL="0" indent="0" algn="l">
                        <a:lnSpc>
                          <a:spcPct val="100000"/>
                        </a:lnSpc>
                        <a:spcBef>
                          <a:spcPts val="600"/>
                        </a:spcBef>
                        <a:spcAft>
                          <a:spcPts val="0"/>
                        </a:spcAft>
                        <a:buFont typeface="Arial" panose="020B0604020202020204" pitchFamily="34" charset="0"/>
                        <a:buNone/>
                      </a:pPr>
                      <a:r>
                        <a:rPr lang="en-US" sz="1800" b="0" kern="1200" dirty="0">
                          <a:solidFill>
                            <a:schemeClr val="bg1"/>
                          </a:solidFill>
                          <a:effectLst/>
                          <a:latin typeface="Calibri Light" panose="020F0302020204030204" pitchFamily="34" charset="0"/>
                          <a:ea typeface="+mn-ea"/>
                          <a:cs typeface="Calibri Light" panose="020F0302020204030204" pitchFamily="34" charset="0"/>
                        </a:rPr>
                        <a:t>3.    Following attachments removed, and information captured in machine readable format:</a:t>
                      </a:r>
                    </a:p>
                    <a:p>
                      <a:pPr marL="285750" indent="-285750" algn="l">
                        <a:lnSpc>
                          <a:spcPct val="100000"/>
                        </a:lnSpc>
                        <a:spcBef>
                          <a:spcPts val="600"/>
                        </a:spcBef>
                        <a:spcAft>
                          <a:spcPts val="0"/>
                        </a:spcAft>
                        <a:buFont typeface="+mj-lt"/>
                        <a:buAutoNum type="romanLcPeriod"/>
                      </a:pPr>
                      <a:r>
                        <a:rPr lang="en-US" sz="1800" b="0" kern="1200" dirty="0">
                          <a:solidFill>
                            <a:schemeClr val="bg1"/>
                          </a:solidFill>
                          <a:effectLst/>
                          <a:latin typeface="Calibri Light" panose="020F0302020204030204" pitchFamily="34" charset="0"/>
                          <a:ea typeface="+mn-ea"/>
                          <a:cs typeface="Calibri Light" panose="020F0302020204030204" pitchFamily="34" charset="0"/>
                        </a:rPr>
                        <a:t>List of directors and secretary of the foreign company</a:t>
                      </a:r>
                    </a:p>
                    <a:p>
                      <a:pPr marL="285750" indent="-285750" algn="l">
                        <a:lnSpc>
                          <a:spcPct val="100000"/>
                        </a:lnSpc>
                        <a:spcBef>
                          <a:spcPts val="600"/>
                        </a:spcBef>
                        <a:spcAft>
                          <a:spcPts val="0"/>
                        </a:spcAft>
                        <a:buFont typeface="+mj-lt"/>
                        <a:buAutoNum type="romanLcPeriod"/>
                      </a:pPr>
                      <a:r>
                        <a:rPr lang="en-US" sz="1800" b="0" kern="1200" dirty="0">
                          <a:solidFill>
                            <a:schemeClr val="bg1"/>
                          </a:solidFill>
                          <a:effectLst/>
                          <a:latin typeface="Calibri Light" panose="020F0302020204030204" pitchFamily="34" charset="0"/>
                          <a:ea typeface="+mn-ea"/>
                          <a:cs typeface="Calibri Light" panose="020F0302020204030204" pitchFamily="34" charset="0"/>
                        </a:rPr>
                        <a:t>Details of the places of business other than principal place of business in India</a:t>
                      </a:r>
                    </a:p>
                    <a:p>
                      <a:pPr marL="285750" indent="-285750" algn="l">
                        <a:lnSpc>
                          <a:spcPct val="100000"/>
                        </a:lnSpc>
                        <a:spcBef>
                          <a:spcPts val="600"/>
                        </a:spcBef>
                        <a:spcAft>
                          <a:spcPts val="0"/>
                        </a:spcAft>
                        <a:buFont typeface="+mj-lt"/>
                        <a:buAutoNum type="romanLcPeriod"/>
                      </a:pPr>
                      <a:r>
                        <a:rPr lang="en-US" sz="1800" b="0" kern="1200" dirty="0">
                          <a:solidFill>
                            <a:schemeClr val="bg1"/>
                          </a:solidFill>
                          <a:effectLst/>
                          <a:latin typeface="Calibri Light" panose="020F0302020204030204" pitchFamily="34" charset="0"/>
                          <a:ea typeface="+mn-ea"/>
                          <a:cs typeface="Calibri Light" panose="020F0302020204030204" pitchFamily="34" charset="0"/>
                        </a:rPr>
                        <a:t>Details of the places of business established at any earlier occasion(s)</a:t>
                      </a:r>
                    </a:p>
                    <a:p>
                      <a:pPr marL="285750" indent="-285750" algn="l">
                        <a:lnSpc>
                          <a:spcPct val="100000"/>
                        </a:lnSpc>
                        <a:spcBef>
                          <a:spcPts val="600"/>
                        </a:spcBef>
                        <a:spcAft>
                          <a:spcPts val="0"/>
                        </a:spcAft>
                        <a:buFont typeface="+mj-lt"/>
                        <a:buAutoNum type="romanLcPeriod"/>
                      </a:pPr>
                      <a:r>
                        <a:rPr lang="en-US" sz="1800" b="0" kern="1200" dirty="0">
                          <a:solidFill>
                            <a:schemeClr val="bg1"/>
                          </a:solidFill>
                          <a:effectLst/>
                          <a:latin typeface="Calibri Light" panose="020F0302020204030204" pitchFamily="34" charset="0"/>
                          <a:ea typeface="+mn-ea"/>
                          <a:cs typeface="Calibri Light" panose="020F0302020204030204" pitchFamily="34" charset="0"/>
                        </a:rPr>
                        <a:t>Particulars of the authorized representatives</a:t>
                      </a:r>
                    </a:p>
                    <a:p>
                      <a:pPr marL="285750" indent="-285750" algn="l">
                        <a:lnSpc>
                          <a:spcPct val="100000"/>
                        </a:lnSpc>
                        <a:spcBef>
                          <a:spcPts val="600"/>
                        </a:spcBef>
                        <a:spcAft>
                          <a:spcPts val="0"/>
                        </a:spcAft>
                        <a:buFont typeface="+mj-lt"/>
                        <a:buAutoNum type="romanLcPeriod"/>
                      </a:pPr>
                      <a:r>
                        <a:rPr lang="en-US" sz="1800" b="0" kern="1200" dirty="0">
                          <a:solidFill>
                            <a:schemeClr val="bg1"/>
                          </a:solidFill>
                          <a:effectLst/>
                          <a:latin typeface="Calibri Light" panose="020F0302020204030204" pitchFamily="34" charset="0"/>
                          <a:ea typeface="+mn-ea"/>
                          <a:cs typeface="Calibri Light" panose="020F0302020204030204" pitchFamily="34" charset="0"/>
                        </a:rPr>
                        <a:t>Interest of authorized person(s) in other entities</a:t>
                      </a:r>
                    </a:p>
                    <a:p>
                      <a:pPr marL="285750" indent="-285750" algn="l">
                        <a:lnSpc>
                          <a:spcPct val="100000"/>
                        </a:lnSpc>
                        <a:spcBef>
                          <a:spcPts val="600"/>
                        </a:spcBef>
                        <a:spcAft>
                          <a:spcPts val="0"/>
                        </a:spcAft>
                        <a:buFont typeface="+mj-lt"/>
                        <a:buAutoNum type="romanLcPeriod"/>
                      </a:pPr>
                      <a:r>
                        <a:rPr lang="en-US" sz="1800" b="0" kern="1200" dirty="0">
                          <a:solidFill>
                            <a:schemeClr val="bg1"/>
                          </a:solidFill>
                          <a:effectLst/>
                          <a:latin typeface="Calibri Light" panose="020F0302020204030204" pitchFamily="34" charset="0"/>
                          <a:ea typeface="+mn-ea"/>
                          <a:cs typeface="Calibri Light" panose="020F0302020204030204" pitchFamily="34" charset="0"/>
                        </a:rPr>
                        <a:t>Particulars of subsidiary, holding or associate companies of the foreign company in India</a:t>
                      </a:r>
                    </a:p>
                    <a:p>
                      <a:pPr marL="285750" indent="-285750" algn="l">
                        <a:lnSpc>
                          <a:spcPct val="100000"/>
                        </a:lnSpc>
                        <a:spcBef>
                          <a:spcPts val="600"/>
                        </a:spcBef>
                        <a:spcAft>
                          <a:spcPts val="0"/>
                        </a:spcAft>
                        <a:buFont typeface="+mj-lt"/>
                        <a:buAutoNum type="romanLcPeriod"/>
                      </a:pPr>
                      <a:r>
                        <a:rPr lang="en-US" sz="1800" b="0" kern="1200" dirty="0">
                          <a:solidFill>
                            <a:schemeClr val="bg1"/>
                          </a:solidFill>
                          <a:effectLst/>
                          <a:latin typeface="Calibri Light" panose="020F0302020204030204" pitchFamily="34" charset="0"/>
                          <a:ea typeface="+mn-ea"/>
                          <a:cs typeface="Calibri Light" panose="020F0302020204030204" pitchFamily="34" charset="0"/>
                        </a:rPr>
                        <a:t>Particulars of related party of the foreign company</a:t>
                      </a:r>
                    </a:p>
                  </a:txBody>
                  <a:tcPr marL="68580" marR="68580" marT="0" marB="0"/>
                </a:tc>
                <a:extLst>
                  <a:ext uri="{0D108BD9-81ED-4DB2-BD59-A6C34878D82A}">
                    <a16:rowId xmlns:a16="http://schemas.microsoft.com/office/drawing/2014/main" val="1446446022"/>
                  </a:ext>
                </a:extLst>
              </a:tr>
            </a:tbl>
          </a:graphicData>
        </a:graphic>
      </p:graphicFrame>
    </p:spTree>
    <p:extLst>
      <p:ext uri="{BB962C8B-B14F-4D97-AF65-F5344CB8AC3E}">
        <p14:creationId xmlns:p14="http://schemas.microsoft.com/office/powerpoint/2010/main" val="3626401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b="1" dirty="0"/>
              <a:t>FC-1 : (Information to be filed by foreign company</a:t>
            </a:r>
            <a:r>
              <a:rPr lang="en-US" altLang="en-US" sz="2000" b="1" dirty="0"/>
              <a:t> </a:t>
            </a:r>
            <a:r>
              <a:rPr lang="en-US" altLang="en-US" sz="2800" b="1" dirty="0"/>
              <a:t>)</a:t>
            </a:r>
            <a:endParaRPr lang="en-IN" sz="2000" b="0" dirty="0">
              <a:solidFill>
                <a:srgbClr val="336699"/>
              </a:solidFill>
            </a:endParaRPr>
          </a:p>
        </p:txBody>
      </p:sp>
      <p:graphicFrame>
        <p:nvGraphicFramePr>
          <p:cNvPr id="5" name="Table 4">
            <a:extLst>
              <a:ext uri="{FF2B5EF4-FFF2-40B4-BE49-F238E27FC236}">
                <a16:creationId xmlns:a16="http://schemas.microsoft.com/office/drawing/2014/main" id="{3F620966-34DD-8C33-B788-33FF7DB16504}"/>
              </a:ext>
            </a:extLst>
          </p:cNvPr>
          <p:cNvGraphicFramePr>
            <a:graphicFrameLocks noGrp="1"/>
          </p:cNvGraphicFramePr>
          <p:nvPr>
            <p:extLst>
              <p:ext uri="{D42A27DB-BD31-4B8C-83A1-F6EECF244321}">
                <p14:modId xmlns:p14="http://schemas.microsoft.com/office/powerpoint/2010/main" val="1439319407"/>
              </p:ext>
            </p:extLst>
          </p:nvPr>
        </p:nvGraphicFramePr>
        <p:xfrm>
          <a:off x="816952" y="1741490"/>
          <a:ext cx="11007186" cy="2975777"/>
        </p:xfrm>
        <a:graphic>
          <a:graphicData uri="http://schemas.openxmlformats.org/drawingml/2006/table">
            <a:tbl>
              <a:tblPr firstRow="1" firstCol="1" bandRow="1">
                <a:tableStyleId>{5940675A-B579-460E-94D1-54222C63F5DA}</a:tableStyleId>
              </a:tblPr>
              <a:tblGrid>
                <a:gridCol w="2178495">
                  <a:extLst>
                    <a:ext uri="{9D8B030D-6E8A-4147-A177-3AD203B41FA5}">
                      <a16:colId xmlns:a16="http://schemas.microsoft.com/office/drawing/2014/main" val="2591750357"/>
                    </a:ext>
                  </a:extLst>
                </a:gridCol>
                <a:gridCol w="8828691">
                  <a:extLst>
                    <a:ext uri="{9D8B030D-6E8A-4147-A177-3AD203B41FA5}">
                      <a16:colId xmlns:a16="http://schemas.microsoft.com/office/drawing/2014/main" val="1989445441"/>
                    </a:ext>
                  </a:extLst>
                </a:gridCol>
              </a:tblGrid>
              <a:tr h="134404">
                <a:tc>
                  <a:txBody>
                    <a:bodyPr/>
                    <a:lstStyle/>
                    <a:p>
                      <a:pPr algn="ctr">
                        <a:lnSpc>
                          <a:spcPct val="115000"/>
                        </a:lnSpc>
                        <a:spcAft>
                          <a:spcPts val="0"/>
                        </a:spcAft>
                      </a:pPr>
                      <a:r>
                        <a:rPr lang="en-IN" sz="1600" b="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Header</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algn="ctr">
                        <a:lnSpc>
                          <a:spcPct val="115000"/>
                        </a:lnSpc>
                        <a:spcAft>
                          <a:spcPts val="0"/>
                        </a:spcAft>
                      </a:pPr>
                      <a:r>
                        <a:rPr lang="en-IN"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Details</a:t>
                      </a:r>
                      <a:endPar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460548923"/>
                  </a:ext>
                </a:extLst>
              </a:tr>
              <a:tr h="2711871">
                <a:tc>
                  <a:txBody>
                    <a:bodyPr/>
                    <a:lstStyle/>
                    <a:p>
                      <a:pPr algn="l">
                        <a:lnSpc>
                          <a:spcPct val="115000"/>
                        </a:lnSpc>
                        <a:spcBef>
                          <a:spcPts val="600"/>
                        </a:spcBef>
                        <a:spcAft>
                          <a:spcPts val="0"/>
                        </a:spcAft>
                      </a:pPr>
                      <a:r>
                        <a:rPr lang="en-US" sz="16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Enhancements proposed</a:t>
                      </a:r>
                    </a:p>
                  </a:txBody>
                  <a:tcPr marL="68580" marR="68580" marT="0" marB="0"/>
                </a:tc>
                <a:tc>
                  <a:txBody>
                    <a:bodyPr/>
                    <a:lstStyle/>
                    <a:p>
                      <a:pPr marL="0" indent="0" algn="l">
                        <a:lnSpc>
                          <a:spcPct val="100000"/>
                        </a:lnSpc>
                        <a:spcBef>
                          <a:spcPts val="600"/>
                        </a:spcBef>
                        <a:spcAft>
                          <a:spcPts val="0"/>
                        </a:spcAft>
                        <a:buFont typeface="+mj-lt"/>
                        <a:buNone/>
                      </a:pPr>
                      <a:r>
                        <a:rPr lang="en-US" sz="1600" b="0" kern="1200" dirty="0">
                          <a:solidFill>
                            <a:schemeClr val="bg1"/>
                          </a:solidFill>
                          <a:effectLst/>
                          <a:latin typeface="Calibri Light" panose="020F0302020204030204" pitchFamily="34" charset="0"/>
                          <a:ea typeface="+mn-ea"/>
                          <a:cs typeface="Calibri Light" panose="020F0302020204030204" pitchFamily="34" charset="0"/>
                        </a:rPr>
                        <a:t>8.     Following attachments have been clubbed together:</a:t>
                      </a:r>
                    </a:p>
                    <a:p>
                      <a:pPr marL="285750" indent="-285750" algn="l">
                        <a:lnSpc>
                          <a:spcPct val="100000"/>
                        </a:lnSpc>
                        <a:spcBef>
                          <a:spcPts val="600"/>
                        </a:spcBef>
                        <a:spcAft>
                          <a:spcPts val="0"/>
                        </a:spcAft>
                        <a:buFont typeface="+mj-lt"/>
                        <a:buAutoNum type="romanLcPeriod"/>
                      </a:pPr>
                      <a:r>
                        <a:rPr lang="en-US" sz="1600" b="0" kern="1200" dirty="0">
                          <a:solidFill>
                            <a:schemeClr val="bg1"/>
                          </a:solidFill>
                          <a:effectLst/>
                          <a:latin typeface="Calibri Light" panose="020F0302020204030204" pitchFamily="34" charset="0"/>
                          <a:ea typeface="+mn-ea"/>
                          <a:cs typeface="Calibri Light" panose="020F0302020204030204" pitchFamily="34" charset="0"/>
                        </a:rPr>
                        <a:t>Reserve bank of India approval letter</a:t>
                      </a:r>
                    </a:p>
                    <a:p>
                      <a:pPr marL="285750" indent="-285750" algn="l">
                        <a:lnSpc>
                          <a:spcPct val="100000"/>
                        </a:lnSpc>
                        <a:spcBef>
                          <a:spcPts val="600"/>
                        </a:spcBef>
                        <a:spcAft>
                          <a:spcPts val="0"/>
                        </a:spcAft>
                        <a:buFont typeface="+mj-lt"/>
                        <a:buAutoNum type="romanLcPeriod"/>
                      </a:pPr>
                      <a:r>
                        <a:rPr lang="en-US" sz="1600" b="0" kern="1200" dirty="0">
                          <a:solidFill>
                            <a:schemeClr val="bg1"/>
                          </a:solidFill>
                          <a:effectLst/>
                          <a:latin typeface="Calibri Light" panose="020F0302020204030204" pitchFamily="34" charset="0"/>
                          <a:ea typeface="+mn-ea"/>
                          <a:cs typeface="Calibri Light" panose="020F0302020204030204" pitchFamily="34" charset="0"/>
                        </a:rPr>
                        <a:t>Copy of permission letter of other Authority(s)/ Regulator(s)</a:t>
                      </a:r>
                    </a:p>
                    <a:p>
                      <a:pPr marL="0" indent="0" algn="l">
                        <a:lnSpc>
                          <a:spcPct val="100000"/>
                        </a:lnSpc>
                        <a:spcBef>
                          <a:spcPts val="600"/>
                        </a:spcBef>
                        <a:spcAft>
                          <a:spcPts val="0"/>
                        </a:spcAft>
                        <a:buFont typeface="+mj-lt"/>
                        <a:buNone/>
                      </a:pPr>
                      <a:r>
                        <a:rPr lang="en-US" sz="1600" b="0" kern="1200" dirty="0">
                          <a:solidFill>
                            <a:schemeClr val="bg1"/>
                          </a:solidFill>
                          <a:effectLst/>
                          <a:latin typeface="Calibri Light" panose="020F0302020204030204" pitchFamily="34" charset="0"/>
                          <a:ea typeface="+mn-ea"/>
                          <a:cs typeface="Calibri Light" panose="020F0302020204030204" pitchFamily="34" charset="0"/>
                        </a:rPr>
                        <a:t>         And the nomenclature has been changed to “Copy of approval/ permission letter of  requisite Authority(s)/Regulator(s)”.</a:t>
                      </a:r>
                    </a:p>
                    <a:p>
                      <a:pPr marL="0" indent="0" algn="l">
                        <a:lnSpc>
                          <a:spcPct val="100000"/>
                        </a:lnSpc>
                        <a:spcBef>
                          <a:spcPts val="600"/>
                        </a:spcBef>
                        <a:spcAft>
                          <a:spcPts val="0"/>
                        </a:spcAft>
                        <a:buFont typeface="+mj-lt"/>
                        <a:buNone/>
                      </a:pPr>
                      <a:r>
                        <a:rPr lang="en-US" sz="1600" b="0" kern="1200" dirty="0">
                          <a:solidFill>
                            <a:schemeClr val="bg1"/>
                          </a:solidFill>
                          <a:effectLst/>
                          <a:latin typeface="Calibri Light" panose="020F0302020204030204" pitchFamily="34" charset="0"/>
                          <a:ea typeface="+mn-ea"/>
                          <a:cs typeface="Calibri Light" panose="020F0302020204030204" pitchFamily="34" charset="0"/>
                        </a:rPr>
                        <a:t>8.  Other enhancement (pre-filling of data, repositioning of fields, additional data fields added, additional checks and balances introduced etc.)</a:t>
                      </a:r>
                    </a:p>
                  </a:txBody>
                  <a:tcPr marL="68580" marR="68580" marT="0" marB="0"/>
                </a:tc>
                <a:extLst>
                  <a:ext uri="{0D108BD9-81ED-4DB2-BD59-A6C34878D82A}">
                    <a16:rowId xmlns:a16="http://schemas.microsoft.com/office/drawing/2014/main" val="3689793846"/>
                  </a:ext>
                </a:extLst>
              </a:tr>
            </a:tbl>
          </a:graphicData>
        </a:graphic>
      </p:graphicFrame>
    </p:spTree>
    <p:extLst>
      <p:ext uri="{BB962C8B-B14F-4D97-AF65-F5344CB8AC3E}">
        <p14:creationId xmlns:p14="http://schemas.microsoft.com/office/powerpoint/2010/main" val="849346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5429" r="23501"/>
          <a:stretch/>
        </p:blipFill>
        <p:spPr>
          <a:xfrm>
            <a:off x="15875" y="-23447"/>
            <a:ext cx="12226193" cy="6879859"/>
          </a:xfrm>
          <a:prstGeom prst="rect">
            <a:avLst/>
          </a:prstGeom>
        </p:spPr>
      </p:pic>
      <p:sp>
        <p:nvSpPr>
          <p:cNvPr id="2" name="Title 1"/>
          <p:cNvSpPr>
            <a:spLocks noGrp="1"/>
          </p:cNvSpPr>
          <p:nvPr>
            <p:ph type="ctrTitle" idx="4294967295"/>
          </p:nvPr>
        </p:nvSpPr>
        <p:spPr>
          <a:xfrm>
            <a:off x="-28575" y="4759325"/>
            <a:ext cx="12226925" cy="1193800"/>
          </a:xfrm>
          <a:prstGeom prst="rect">
            <a:avLst/>
          </a:prstGeom>
          <a:solidFill>
            <a:schemeClr val="bg1"/>
          </a:solidFill>
          <a:ln>
            <a:noFill/>
          </a:ln>
        </p:spPr>
        <p:txBody>
          <a:bodyPr anchor="ctr"/>
          <a:lstStyle/>
          <a:p>
            <a:pPr algn="ctr"/>
            <a:r>
              <a:rPr lang="en-IN" sz="6000" dirty="0">
                <a:solidFill>
                  <a:schemeClr val="tx2"/>
                </a:solidFill>
              </a:rPr>
              <a:t>Thank You!</a:t>
            </a:r>
          </a:p>
        </p:txBody>
      </p:sp>
    </p:spTree>
    <p:extLst>
      <p:ext uri="{BB962C8B-B14F-4D97-AF65-F5344CB8AC3E}">
        <p14:creationId xmlns:p14="http://schemas.microsoft.com/office/powerpoint/2010/main" val="72507769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266" y="201389"/>
            <a:ext cx="10553494" cy="728777"/>
          </a:xfrm>
        </p:spPr>
        <p:txBody>
          <a:bodyPr/>
          <a:lstStyle/>
          <a:p>
            <a:r>
              <a:rPr lang="en-US" dirty="0">
                <a:solidFill>
                  <a:schemeClr val="bg1">
                    <a:lumMod val="95000"/>
                  </a:schemeClr>
                </a:solidFill>
              </a:rPr>
              <a:t>Set 2– Other forms – 46 Forms</a:t>
            </a:r>
          </a:p>
        </p:txBody>
      </p:sp>
      <p:graphicFrame>
        <p:nvGraphicFramePr>
          <p:cNvPr id="5" name="Table 4">
            <a:extLst>
              <a:ext uri="{FF2B5EF4-FFF2-40B4-BE49-F238E27FC236}">
                <a16:creationId xmlns:a16="http://schemas.microsoft.com/office/drawing/2014/main" id="{5BFDD87E-6E90-79F6-9FB2-DB69B83FBD83}"/>
              </a:ext>
            </a:extLst>
          </p:cNvPr>
          <p:cNvGraphicFramePr>
            <a:graphicFrameLocks noGrp="1"/>
          </p:cNvGraphicFramePr>
          <p:nvPr>
            <p:extLst>
              <p:ext uri="{D42A27DB-BD31-4B8C-83A1-F6EECF244321}">
                <p14:modId xmlns:p14="http://schemas.microsoft.com/office/powerpoint/2010/main" val="3965116992"/>
              </p:ext>
            </p:extLst>
          </p:nvPr>
        </p:nvGraphicFramePr>
        <p:xfrm>
          <a:off x="410266" y="1729297"/>
          <a:ext cx="11750323" cy="2702655"/>
        </p:xfrm>
        <a:graphic>
          <a:graphicData uri="http://schemas.openxmlformats.org/drawingml/2006/table">
            <a:tbl>
              <a:tblPr/>
              <a:tblGrid>
                <a:gridCol w="778942">
                  <a:extLst>
                    <a:ext uri="{9D8B030D-6E8A-4147-A177-3AD203B41FA5}">
                      <a16:colId xmlns:a16="http://schemas.microsoft.com/office/drawing/2014/main" val="981624615"/>
                    </a:ext>
                  </a:extLst>
                </a:gridCol>
                <a:gridCol w="778942">
                  <a:extLst>
                    <a:ext uri="{9D8B030D-6E8A-4147-A177-3AD203B41FA5}">
                      <a16:colId xmlns:a16="http://schemas.microsoft.com/office/drawing/2014/main" val="2058762396"/>
                    </a:ext>
                  </a:extLst>
                </a:gridCol>
                <a:gridCol w="5957874">
                  <a:extLst>
                    <a:ext uri="{9D8B030D-6E8A-4147-A177-3AD203B41FA5}">
                      <a16:colId xmlns:a16="http://schemas.microsoft.com/office/drawing/2014/main" val="1856689007"/>
                    </a:ext>
                  </a:extLst>
                </a:gridCol>
                <a:gridCol w="4234565">
                  <a:extLst>
                    <a:ext uri="{9D8B030D-6E8A-4147-A177-3AD203B41FA5}">
                      <a16:colId xmlns:a16="http://schemas.microsoft.com/office/drawing/2014/main" val="828773842"/>
                    </a:ext>
                  </a:extLst>
                </a:gridCol>
              </a:tblGrid>
              <a:tr h="319866">
                <a:tc>
                  <a:txBody>
                    <a:bodyPr/>
                    <a:lstStyle/>
                    <a:p>
                      <a:pPr algn="l" fontAlgn="t"/>
                      <a:r>
                        <a:rPr lang="en-IN" sz="1050" b="1" i="0" u="none" strike="noStrike" dirty="0">
                          <a:solidFill>
                            <a:srgbClr val="FFFF00"/>
                          </a:solidFill>
                          <a:effectLst/>
                          <a:latin typeface="Calibri" panose="020F0502020204030204" pitchFamily="34" charset="0"/>
                        </a:rPr>
                        <a:t>Sl.No.</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050" b="1" i="0" u="none" strike="noStrike" dirty="0">
                          <a:solidFill>
                            <a:srgbClr val="FFFF00"/>
                          </a:solidFill>
                          <a:effectLst/>
                          <a:latin typeface="Calibri" panose="020F0502020204030204" pitchFamily="34" charset="0"/>
                        </a:rPr>
                        <a:t>Form </a:t>
                      </a:r>
                      <a:r>
                        <a:rPr lang="en-IN" sz="1050" b="1" i="0" u="none" strike="noStrike" dirty="0" err="1">
                          <a:solidFill>
                            <a:srgbClr val="FFFF00"/>
                          </a:solidFill>
                          <a:effectLst/>
                          <a:latin typeface="Calibri" panose="020F0502020204030204" pitchFamily="34" charset="0"/>
                        </a:rPr>
                        <a:t>Num</a:t>
                      </a:r>
                      <a:endParaRPr lang="en-IN" sz="1050" b="1" i="0" u="none" strike="noStrike" dirty="0">
                        <a:solidFill>
                          <a:srgbClr val="FFFF00"/>
                        </a:solidFill>
                        <a:effectLst/>
                        <a:latin typeface="Calibri" panose="020F0502020204030204" pitchFamily="34" charset="0"/>
                      </a:endParaRP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050" b="1" i="0" u="none" strike="noStrike">
                          <a:solidFill>
                            <a:srgbClr val="FFFF00"/>
                          </a:solidFill>
                          <a:effectLst/>
                          <a:latin typeface="Calibri" panose="020F0502020204030204" pitchFamily="34" charset="0"/>
                        </a:rPr>
                        <a:t>Form Name</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IN" sz="1050" b="1" i="0" u="none" strike="noStrike">
                          <a:solidFill>
                            <a:srgbClr val="FFFF00"/>
                          </a:solidFill>
                          <a:effectLst/>
                          <a:latin typeface="Calibri" panose="020F0502020204030204" pitchFamily="34" charset="0"/>
                        </a:rPr>
                        <a:t>Rule chapter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873918827"/>
                  </a:ext>
                </a:extLst>
              </a:tr>
              <a:tr h="319866">
                <a:tc>
                  <a:txBody>
                    <a:bodyPr/>
                    <a:lstStyle/>
                    <a:p>
                      <a:pPr algn="l" fontAlgn="t"/>
                      <a:r>
                        <a:rPr lang="en-IN" sz="1200" b="0" i="0" u="none" strike="noStrike" dirty="0">
                          <a:solidFill>
                            <a:srgbClr val="000000"/>
                          </a:solidFill>
                          <a:effectLst/>
                          <a:latin typeface="Calibri" panose="020F0502020204030204" pitchFamily="34" charset="0"/>
                        </a:rPr>
                        <a:t>40</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FC-4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Annual Return of a Foreign company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Chapter XXII The Companies (Registration of Foreign Companies)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7251390"/>
                  </a:ext>
                </a:extLst>
              </a:tr>
              <a:tr h="319866">
                <a:tc>
                  <a:txBody>
                    <a:bodyPr/>
                    <a:lstStyle/>
                    <a:p>
                      <a:pPr algn="l" fontAlgn="t"/>
                      <a:r>
                        <a:rPr lang="en-IN" sz="1200" b="0" i="0" u="none" strike="noStrike" dirty="0">
                          <a:solidFill>
                            <a:srgbClr val="000000"/>
                          </a:solidFill>
                          <a:effectLst/>
                          <a:latin typeface="Calibri" panose="020F0502020204030204" pitchFamily="34" charset="0"/>
                        </a:rPr>
                        <a:t>41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GNL-2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Form for submission of documents with the Registrar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Chapter XXIV The Companies (The Registration Offices and Fees)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5702323"/>
                  </a:ext>
                </a:extLst>
              </a:tr>
              <a:tr h="319866">
                <a:tc>
                  <a:txBody>
                    <a:bodyPr/>
                    <a:lstStyle/>
                    <a:p>
                      <a:pPr algn="l" fontAlgn="t"/>
                      <a:r>
                        <a:rPr lang="en-IN" sz="1200" b="0" i="0" u="none" strike="noStrike" dirty="0">
                          <a:solidFill>
                            <a:srgbClr val="000000"/>
                          </a:solidFill>
                          <a:effectLst/>
                          <a:latin typeface="Calibri" panose="020F0502020204030204" pitchFamily="34" charset="0"/>
                        </a:rPr>
                        <a:t>42</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GNL-4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Addendum to form</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Chapter XXIV The Companies (The Registration Offices and Fees)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1549940"/>
                  </a:ext>
                </a:extLst>
              </a:tr>
              <a:tr h="319866">
                <a:tc>
                  <a:txBody>
                    <a:bodyPr/>
                    <a:lstStyle/>
                    <a:p>
                      <a:pPr algn="l" fontAlgn="t"/>
                      <a:r>
                        <a:rPr lang="en-IN" sz="1200" b="0" i="0" u="none" strike="noStrike" dirty="0">
                          <a:solidFill>
                            <a:srgbClr val="000000"/>
                          </a:solidFill>
                          <a:effectLst/>
                          <a:latin typeface="Calibri" panose="020F0502020204030204" pitchFamily="34" charset="0"/>
                        </a:rPr>
                        <a:t>43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MSC-1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Application to ROC for obtaining the status of dormant company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Chapter XXIX Part II The Companies (Miscellaneous)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8745826"/>
                  </a:ext>
                </a:extLst>
              </a:tr>
              <a:tr h="319866">
                <a:tc>
                  <a:txBody>
                    <a:bodyPr/>
                    <a:lstStyle/>
                    <a:p>
                      <a:pPr algn="l" fontAlgn="t"/>
                      <a:r>
                        <a:rPr lang="en-IN" sz="1200" b="0" i="0" u="none" strike="noStrike" dirty="0">
                          <a:solidFill>
                            <a:srgbClr val="000000"/>
                          </a:solidFill>
                          <a:effectLst/>
                          <a:latin typeface="Calibri" panose="020F0502020204030204" pitchFamily="34" charset="0"/>
                        </a:rPr>
                        <a:t>44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MSC-3</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Return of dormant companies</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Chapter XXIX Part II The Companies (Miscellaneous)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8558548"/>
                  </a:ext>
                </a:extLst>
              </a:tr>
              <a:tr h="319866">
                <a:tc>
                  <a:txBody>
                    <a:bodyPr/>
                    <a:lstStyle/>
                    <a:p>
                      <a:pPr algn="l" fontAlgn="t"/>
                      <a:r>
                        <a:rPr lang="en-IN" sz="1200" b="0" i="0" u="none" strike="noStrike" dirty="0">
                          <a:solidFill>
                            <a:srgbClr val="000000"/>
                          </a:solidFill>
                          <a:effectLst/>
                          <a:latin typeface="Calibri" panose="020F0502020204030204" pitchFamily="34" charset="0"/>
                        </a:rPr>
                        <a:t>45</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MSC-4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Application for seeking status of active company</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Chapter XXIX Part II The Companies (Miscellaneous)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6831303"/>
                  </a:ext>
                </a:extLst>
              </a:tr>
              <a:tr h="319866">
                <a:tc>
                  <a:txBody>
                    <a:bodyPr/>
                    <a:lstStyle/>
                    <a:p>
                      <a:pPr algn="l" fontAlgn="t"/>
                      <a:r>
                        <a:rPr lang="en-IN" sz="1200" b="0" i="0" u="none" strike="noStrike" dirty="0">
                          <a:solidFill>
                            <a:srgbClr val="000000"/>
                          </a:solidFill>
                          <a:effectLst/>
                          <a:latin typeface="Calibri" panose="020F0502020204030204" pitchFamily="34" charset="0"/>
                        </a:rPr>
                        <a:t>46</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RD-1</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Form for filing application to Regional Director</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Chapter II The Companies (Incorporation) Rules, 2014</a:t>
                      </a:r>
                    </a:p>
                  </a:txBody>
                  <a:tcPr marL="2015" marR="2015" marT="20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5064571"/>
                  </a:ext>
                </a:extLst>
              </a:tr>
            </a:tbl>
          </a:graphicData>
        </a:graphic>
      </p:graphicFrame>
    </p:spTree>
    <p:extLst>
      <p:ext uri="{BB962C8B-B14F-4D97-AF65-F5344CB8AC3E}">
        <p14:creationId xmlns:p14="http://schemas.microsoft.com/office/powerpoint/2010/main" val="311437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266" y="201389"/>
            <a:ext cx="10553494" cy="728777"/>
          </a:xfrm>
        </p:spPr>
        <p:txBody>
          <a:bodyPr/>
          <a:lstStyle/>
          <a:p>
            <a:r>
              <a:rPr lang="en-US" dirty="0"/>
              <a:t>23</a:t>
            </a:r>
            <a:r>
              <a:rPr lang="en-US" baseline="30000" dirty="0"/>
              <a:t>rd</a:t>
            </a:r>
            <a:r>
              <a:rPr lang="en-US" dirty="0"/>
              <a:t> January </a:t>
            </a:r>
            <a:r>
              <a:rPr lang="en-US" sz="3200" spc="-25" dirty="0"/>
              <a:t>Go-</a:t>
            </a:r>
            <a:r>
              <a:rPr lang="en-US" sz="3200" dirty="0"/>
              <a:t>Live</a:t>
            </a:r>
            <a:r>
              <a:rPr lang="en-US" sz="3200" spc="-40" dirty="0"/>
              <a:t> </a:t>
            </a:r>
            <a:r>
              <a:rPr lang="en-US" sz="3200" dirty="0"/>
              <a:t>Key</a:t>
            </a:r>
            <a:r>
              <a:rPr lang="en-US" sz="3200" spc="-55" dirty="0"/>
              <a:t> </a:t>
            </a:r>
            <a:r>
              <a:rPr lang="en-US" sz="3200" spc="-10" dirty="0"/>
              <a:t>Enhancements</a:t>
            </a:r>
            <a:endParaRPr lang="en-US" dirty="0">
              <a:solidFill>
                <a:schemeClr val="bg1">
                  <a:lumMod val="95000"/>
                </a:schemeClr>
              </a:solidFill>
            </a:endParaRPr>
          </a:p>
        </p:txBody>
      </p:sp>
      <p:grpSp>
        <p:nvGrpSpPr>
          <p:cNvPr id="103" name="object 3">
            <a:extLst>
              <a:ext uri="{FF2B5EF4-FFF2-40B4-BE49-F238E27FC236}">
                <a16:creationId xmlns:a16="http://schemas.microsoft.com/office/drawing/2014/main" id="{C41F2F79-EE8F-AC70-E94C-EAD7D68D5162}"/>
              </a:ext>
            </a:extLst>
          </p:cNvPr>
          <p:cNvGrpSpPr/>
          <p:nvPr/>
        </p:nvGrpSpPr>
        <p:grpSpPr>
          <a:xfrm>
            <a:off x="2612135" y="1704594"/>
            <a:ext cx="8467725" cy="4160520"/>
            <a:chOff x="2612135" y="1704594"/>
            <a:chExt cx="8467725" cy="4160520"/>
          </a:xfrm>
        </p:grpSpPr>
        <p:sp>
          <p:nvSpPr>
            <p:cNvPr id="104" name="object 4">
              <a:extLst>
                <a:ext uri="{FF2B5EF4-FFF2-40B4-BE49-F238E27FC236}">
                  <a16:creationId xmlns:a16="http://schemas.microsoft.com/office/drawing/2014/main" id="{2186C598-156A-CC10-BA5F-78230B71006D}"/>
                </a:ext>
              </a:extLst>
            </p:cNvPr>
            <p:cNvSpPr/>
            <p:nvPr/>
          </p:nvSpPr>
          <p:spPr>
            <a:xfrm>
              <a:off x="2623311" y="1710944"/>
              <a:ext cx="874394" cy="4147820"/>
            </a:xfrm>
            <a:custGeom>
              <a:avLst/>
              <a:gdLst/>
              <a:ahLst/>
              <a:cxnLst/>
              <a:rect l="l" t="t" r="r" b="b"/>
              <a:pathLst>
                <a:path w="874395" h="4147820">
                  <a:moveTo>
                    <a:pt x="15239" y="0"/>
                  </a:moveTo>
                  <a:lnTo>
                    <a:pt x="49258" y="34574"/>
                  </a:lnTo>
                  <a:lnTo>
                    <a:pt x="82590" y="69567"/>
                  </a:lnTo>
                  <a:lnTo>
                    <a:pt x="115234" y="104970"/>
                  </a:lnTo>
                  <a:lnTo>
                    <a:pt x="147191" y="140774"/>
                  </a:lnTo>
                  <a:lnTo>
                    <a:pt x="178461" y="176970"/>
                  </a:lnTo>
                  <a:lnTo>
                    <a:pt x="209043" y="213552"/>
                  </a:lnTo>
                  <a:lnTo>
                    <a:pt x="238939" y="250508"/>
                  </a:lnTo>
                  <a:lnTo>
                    <a:pt x="268147" y="287832"/>
                  </a:lnTo>
                  <a:lnTo>
                    <a:pt x="296667" y="325515"/>
                  </a:lnTo>
                  <a:lnTo>
                    <a:pt x="324501" y="363548"/>
                  </a:lnTo>
                  <a:lnTo>
                    <a:pt x="351647" y="401922"/>
                  </a:lnTo>
                  <a:lnTo>
                    <a:pt x="378106" y="440629"/>
                  </a:lnTo>
                  <a:lnTo>
                    <a:pt x="403878" y="479661"/>
                  </a:lnTo>
                  <a:lnTo>
                    <a:pt x="428963" y="519009"/>
                  </a:lnTo>
                  <a:lnTo>
                    <a:pt x="453360" y="558664"/>
                  </a:lnTo>
                  <a:lnTo>
                    <a:pt x="477070" y="598618"/>
                  </a:lnTo>
                  <a:lnTo>
                    <a:pt x="500093" y="638862"/>
                  </a:lnTo>
                  <a:lnTo>
                    <a:pt x="522428" y="679388"/>
                  </a:lnTo>
                  <a:lnTo>
                    <a:pt x="544077" y="720188"/>
                  </a:lnTo>
                  <a:lnTo>
                    <a:pt x="565038" y="761252"/>
                  </a:lnTo>
                  <a:lnTo>
                    <a:pt x="585312" y="802572"/>
                  </a:lnTo>
                  <a:lnTo>
                    <a:pt x="604898" y="844140"/>
                  </a:lnTo>
                  <a:lnTo>
                    <a:pt x="623797" y="885947"/>
                  </a:lnTo>
                  <a:lnTo>
                    <a:pt x="642009" y="927984"/>
                  </a:lnTo>
                  <a:lnTo>
                    <a:pt x="659534" y="970244"/>
                  </a:lnTo>
                  <a:lnTo>
                    <a:pt x="676372" y="1012717"/>
                  </a:lnTo>
                  <a:lnTo>
                    <a:pt x="692522" y="1055394"/>
                  </a:lnTo>
                  <a:lnTo>
                    <a:pt x="707985" y="1098269"/>
                  </a:lnTo>
                  <a:lnTo>
                    <a:pt x="722761" y="1141331"/>
                  </a:lnTo>
                  <a:lnTo>
                    <a:pt x="736850" y="1184572"/>
                  </a:lnTo>
                  <a:lnTo>
                    <a:pt x="750251" y="1227985"/>
                  </a:lnTo>
                  <a:lnTo>
                    <a:pt x="762965" y="1271559"/>
                  </a:lnTo>
                  <a:lnTo>
                    <a:pt x="774992" y="1315287"/>
                  </a:lnTo>
                  <a:lnTo>
                    <a:pt x="786332" y="1359161"/>
                  </a:lnTo>
                  <a:lnTo>
                    <a:pt x="796984" y="1403171"/>
                  </a:lnTo>
                  <a:lnTo>
                    <a:pt x="806949" y="1447309"/>
                  </a:lnTo>
                  <a:lnTo>
                    <a:pt x="816227" y="1491566"/>
                  </a:lnTo>
                  <a:lnTo>
                    <a:pt x="824817" y="1535935"/>
                  </a:lnTo>
                  <a:lnTo>
                    <a:pt x="832721" y="1580406"/>
                  </a:lnTo>
                  <a:lnTo>
                    <a:pt x="839937" y="1624971"/>
                  </a:lnTo>
                  <a:lnTo>
                    <a:pt x="846466" y="1669621"/>
                  </a:lnTo>
                  <a:lnTo>
                    <a:pt x="852307" y="1714348"/>
                  </a:lnTo>
                  <a:lnTo>
                    <a:pt x="857462" y="1759144"/>
                  </a:lnTo>
                  <a:lnTo>
                    <a:pt x="861929" y="1803999"/>
                  </a:lnTo>
                  <a:lnTo>
                    <a:pt x="865709" y="1848906"/>
                  </a:lnTo>
                  <a:lnTo>
                    <a:pt x="868801" y="1893855"/>
                  </a:lnTo>
                  <a:lnTo>
                    <a:pt x="871207" y="1938838"/>
                  </a:lnTo>
                  <a:lnTo>
                    <a:pt x="872925" y="1983847"/>
                  </a:lnTo>
                  <a:lnTo>
                    <a:pt x="873956" y="2028873"/>
                  </a:lnTo>
                  <a:lnTo>
                    <a:pt x="874299" y="2073908"/>
                  </a:lnTo>
                  <a:lnTo>
                    <a:pt x="873956" y="2118942"/>
                  </a:lnTo>
                  <a:lnTo>
                    <a:pt x="872925" y="2163969"/>
                  </a:lnTo>
                  <a:lnTo>
                    <a:pt x="871207" y="2208977"/>
                  </a:lnTo>
                  <a:lnTo>
                    <a:pt x="868801" y="2253961"/>
                  </a:lnTo>
                  <a:lnTo>
                    <a:pt x="865709" y="2298910"/>
                  </a:lnTo>
                  <a:lnTo>
                    <a:pt x="861929" y="2343816"/>
                  </a:lnTo>
                  <a:lnTo>
                    <a:pt x="857462" y="2388672"/>
                  </a:lnTo>
                  <a:lnTo>
                    <a:pt x="852307" y="2433467"/>
                  </a:lnTo>
                  <a:lnTo>
                    <a:pt x="846466" y="2478194"/>
                  </a:lnTo>
                  <a:lnTo>
                    <a:pt x="839937" y="2522845"/>
                  </a:lnTo>
                  <a:lnTo>
                    <a:pt x="832721" y="2567410"/>
                  </a:lnTo>
                  <a:lnTo>
                    <a:pt x="824817" y="2611881"/>
                  </a:lnTo>
                  <a:lnTo>
                    <a:pt x="816227" y="2656249"/>
                  </a:lnTo>
                  <a:lnTo>
                    <a:pt x="806949" y="2700506"/>
                  </a:lnTo>
                  <a:lnTo>
                    <a:pt x="796984" y="2744644"/>
                  </a:lnTo>
                  <a:lnTo>
                    <a:pt x="786332" y="2788654"/>
                  </a:lnTo>
                  <a:lnTo>
                    <a:pt x="774992" y="2832527"/>
                  </a:lnTo>
                  <a:lnTo>
                    <a:pt x="762965" y="2876256"/>
                  </a:lnTo>
                  <a:lnTo>
                    <a:pt x="750251" y="2919830"/>
                  </a:lnTo>
                  <a:lnTo>
                    <a:pt x="736850" y="2963242"/>
                  </a:lnTo>
                  <a:lnTo>
                    <a:pt x="722761" y="3006483"/>
                  </a:lnTo>
                  <a:lnTo>
                    <a:pt x="707985" y="3049545"/>
                  </a:lnTo>
                  <a:lnTo>
                    <a:pt x="692522" y="3092419"/>
                  </a:lnTo>
                  <a:lnTo>
                    <a:pt x="676372" y="3135097"/>
                  </a:lnTo>
                  <a:lnTo>
                    <a:pt x="659534" y="3177570"/>
                  </a:lnTo>
                  <a:lnTo>
                    <a:pt x="642009" y="3219829"/>
                  </a:lnTo>
                  <a:lnTo>
                    <a:pt x="623797" y="3261866"/>
                  </a:lnTo>
                  <a:lnTo>
                    <a:pt x="604898" y="3303673"/>
                  </a:lnTo>
                  <a:lnTo>
                    <a:pt x="585312" y="3345241"/>
                  </a:lnTo>
                  <a:lnTo>
                    <a:pt x="565038" y="3386561"/>
                  </a:lnTo>
                  <a:lnTo>
                    <a:pt x="544077" y="3427625"/>
                  </a:lnTo>
                  <a:lnTo>
                    <a:pt x="522428" y="3468424"/>
                  </a:lnTo>
                  <a:lnTo>
                    <a:pt x="500093" y="3508950"/>
                  </a:lnTo>
                  <a:lnTo>
                    <a:pt x="477070" y="3549194"/>
                  </a:lnTo>
                  <a:lnTo>
                    <a:pt x="453360" y="3589147"/>
                  </a:lnTo>
                  <a:lnTo>
                    <a:pt x="428963" y="3628802"/>
                  </a:lnTo>
                  <a:lnTo>
                    <a:pt x="403878" y="3668150"/>
                  </a:lnTo>
                  <a:lnTo>
                    <a:pt x="378106" y="3707181"/>
                  </a:lnTo>
                  <a:lnTo>
                    <a:pt x="351647" y="3745888"/>
                  </a:lnTo>
                  <a:lnTo>
                    <a:pt x="324501" y="3784262"/>
                  </a:lnTo>
                  <a:lnTo>
                    <a:pt x="296667" y="3822294"/>
                  </a:lnTo>
                  <a:lnTo>
                    <a:pt x="268147" y="3859977"/>
                  </a:lnTo>
                  <a:lnTo>
                    <a:pt x="238939" y="3897300"/>
                  </a:lnTo>
                  <a:lnTo>
                    <a:pt x="209043" y="3934257"/>
                  </a:lnTo>
                  <a:lnTo>
                    <a:pt x="178461" y="3970838"/>
                  </a:lnTo>
                  <a:lnTo>
                    <a:pt x="147191" y="4007034"/>
                  </a:lnTo>
                  <a:lnTo>
                    <a:pt x="115234" y="4042838"/>
                  </a:lnTo>
                  <a:lnTo>
                    <a:pt x="82590" y="4078240"/>
                  </a:lnTo>
                  <a:lnTo>
                    <a:pt x="49258" y="4113233"/>
                  </a:lnTo>
                  <a:lnTo>
                    <a:pt x="15239" y="4147807"/>
                  </a:lnTo>
                  <a:lnTo>
                    <a:pt x="0" y="4132541"/>
                  </a:lnTo>
                  <a:lnTo>
                    <a:pt x="33766" y="4098221"/>
                  </a:lnTo>
                  <a:lnTo>
                    <a:pt x="66849" y="4063486"/>
                  </a:lnTo>
                  <a:lnTo>
                    <a:pt x="99251" y="4028343"/>
                  </a:lnTo>
                  <a:lnTo>
                    <a:pt x="130971" y="3992802"/>
                  </a:lnTo>
                  <a:lnTo>
                    <a:pt x="162008" y="3956872"/>
                  </a:lnTo>
                  <a:lnTo>
                    <a:pt x="192364" y="3920560"/>
                  </a:lnTo>
                  <a:lnTo>
                    <a:pt x="222037" y="3883875"/>
                  </a:lnTo>
                  <a:lnTo>
                    <a:pt x="251028" y="3846826"/>
                  </a:lnTo>
                  <a:lnTo>
                    <a:pt x="279337" y="3809420"/>
                  </a:lnTo>
                  <a:lnTo>
                    <a:pt x="306964" y="3771668"/>
                  </a:lnTo>
                  <a:lnTo>
                    <a:pt x="333908" y="3733576"/>
                  </a:lnTo>
                  <a:lnTo>
                    <a:pt x="360171" y="3695153"/>
                  </a:lnTo>
                  <a:lnTo>
                    <a:pt x="385751" y="3656409"/>
                  </a:lnTo>
                  <a:lnTo>
                    <a:pt x="410649" y="3617351"/>
                  </a:lnTo>
                  <a:lnTo>
                    <a:pt x="434865" y="3577988"/>
                  </a:lnTo>
                  <a:lnTo>
                    <a:pt x="458399" y="3538328"/>
                  </a:lnTo>
                  <a:lnTo>
                    <a:pt x="481251" y="3498380"/>
                  </a:lnTo>
                  <a:lnTo>
                    <a:pt x="503421" y="3458152"/>
                  </a:lnTo>
                  <a:lnTo>
                    <a:pt x="524908" y="3417653"/>
                  </a:lnTo>
                  <a:lnTo>
                    <a:pt x="545713" y="3376892"/>
                  </a:lnTo>
                  <a:lnTo>
                    <a:pt x="565837" y="3335876"/>
                  </a:lnTo>
                  <a:lnTo>
                    <a:pt x="585278" y="3294614"/>
                  </a:lnTo>
                  <a:lnTo>
                    <a:pt x="604037" y="3253115"/>
                  </a:lnTo>
                  <a:lnTo>
                    <a:pt x="622113" y="3211387"/>
                  </a:lnTo>
                  <a:lnTo>
                    <a:pt x="639508" y="3169439"/>
                  </a:lnTo>
                  <a:lnTo>
                    <a:pt x="656220" y="3127279"/>
                  </a:lnTo>
                  <a:lnTo>
                    <a:pt x="672251" y="3084915"/>
                  </a:lnTo>
                  <a:lnTo>
                    <a:pt x="687599" y="3042357"/>
                  </a:lnTo>
                  <a:lnTo>
                    <a:pt x="702265" y="2999612"/>
                  </a:lnTo>
                  <a:lnTo>
                    <a:pt x="716249" y="2956689"/>
                  </a:lnTo>
                  <a:lnTo>
                    <a:pt x="729551" y="2913597"/>
                  </a:lnTo>
                  <a:lnTo>
                    <a:pt x="742170" y="2870343"/>
                  </a:lnTo>
                  <a:lnTo>
                    <a:pt x="754108" y="2826937"/>
                  </a:lnTo>
                  <a:lnTo>
                    <a:pt x="765363" y="2783387"/>
                  </a:lnTo>
                  <a:lnTo>
                    <a:pt x="775936" y="2739701"/>
                  </a:lnTo>
                  <a:lnTo>
                    <a:pt x="785828" y="2695889"/>
                  </a:lnTo>
                  <a:lnTo>
                    <a:pt x="795036" y="2651957"/>
                  </a:lnTo>
                  <a:lnTo>
                    <a:pt x="803563" y="2607915"/>
                  </a:lnTo>
                  <a:lnTo>
                    <a:pt x="811408" y="2563772"/>
                  </a:lnTo>
                  <a:lnTo>
                    <a:pt x="818570" y="2519535"/>
                  </a:lnTo>
                  <a:lnTo>
                    <a:pt x="825051" y="2475214"/>
                  </a:lnTo>
                  <a:lnTo>
                    <a:pt x="830849" y="2430816"/>
                  </a:lnTo>
                  <a:lnTo>
                    <a:pt x="835965" y="2386350"/>
                  </a:lnTo>
                  <a:lnTo>
                    <a:pt x="840399" y="2341826"/>
                  </a:lnTo>
                  <a:lnTo>
                    <a:pt x="844151" y="2297250"/>
                  </a:lnTo>
                  <a:lnTo>
                    <a:pt x="847220" y="2252632"/>
                  </a:lnTo>
                  <a:lnTo>
                    <a:pt x="849608" y="2207980"/>
                  </a:lnTo>
                  <a:lnTo>
                    <a:pt x="851313" y="2163302"/>
                  </a:lnTo>
                  <a:lnTo>
                    <a:pt x="852336" y="2118608"/>
                  </a:lnTo>
                  <a:lnTo>
                    <a:pt x="852678" y="2073905"/>
                  </a:lnTo>
                  <a:lnTo>
                    <a:pt x="852336" y="2029202"/>
                  </a:lnTo>
                  <a:lnTo>
                    <a:pt x="851313" y="1984507"/>
                  </a:lnTo>
                  <a:lnTo>
                    <a:pt x="849608" y="1939830"/>
                  </a:lnTo>
                  <a:lnTo>
                    <a:pt x="847220" y="1895178"/>
                  </a:lnTo>
                  <a:lnTo>
                    <a:pt x="844151" y="1850559"/>
                  </a:lnTo>
                  <a:lnTo>
                    <a:pt x="840399" y="1805984"/>
                  </a:lnTo>
                  <a:lnTo>
                    <a:pt x="835965" y="1761459"/>
                  </a:lnTo>
                  <a:lnTo>
                    <a:pt x="830849" y="1716993"/>
                  </a:lnTo>
                  <a:lnTo>
                    <a:pt x="825051" y="1672595"/>
                  </a:lnTo>
                  <a:lnTo>
                    <a:pt x="818570" y="1628273"/>
                  </a:lnTo>
                  <a:lnTo>
                    <a:pt x="811408" y="1584036"/>
                  </a:lnTo>
                  <a:lnTo>
                    <a:pt x="803563" y="1539893"/>
                  </a:lnTo>
                  <a:lnTo>
                    <a:pt x="795036" y="1495851"/>
                  </a:lnTo>
                  <a:lnTo>
                    <a:pt x="785828" y="1451919"/>
                  </a:lnTo>
                  <a:lnTo>
                    <a:pt x="775936" y="1408106"/>
                  </a:lnTo>
                  <a:lnTo>
                    <a:pt x="765363" y="1364419"/>
                  </a:lnTo>
                  <a:lnTo>
                    <a:pt x="754108" y="1320869"/>
                  </a:lnTo>
                  <a:lnTo>
                    <a:pt x="742170" y="1277462"/>
                  </a:lnTo>
                  <a:lnTo>
                    <a:pt x="729551" y="1234209"/>
                  </a:lnTo>
                  <a:lnTo>
                    <a:pt x="716249" y="1191116"/>
                  </a:lnTo>
                  <a:lnTo>
                    <a:pt x="702265" y="1148192"/>
                  </a:lnTo>
                  <a:lnTo>
                    <a:pt x="687599" y="1105447"/>
                  </a:lnTo>
                  <a:lnTo>
                    <a:pt x="672251" y="1062888"/>
                  </a:lnTo>
                  <a:lnTo>
                    <a:pt x="656220" y="1020524"/>
                  </a:lnTo>
                  <a:lnTo>
                    <a:pt x="639508" y="978363"/>
                  </a:lnTo>
                  <a:lnTo>
                    <a:pt x="622113" y="936414"/>
                  </a:lnTo>
                  <a:lnTo>
                    <a:pt x="604037" y="894686"/>
                  </a:lnTo>
                  <a:lnTo>
                    <a:pt x="585278" y="853186"/>
                  </a:lnTo>
                  <a:lnTo>
                    <a:pt x="565837" y="811924"/>
                  </a:lnTo>
                  <a:lnTo>
                    <a:pt x="545713" y="770907"/>
                  </a:lnTo>
                  <a:lnTo>
                    <a:pt x="524908" y="730145"/>
                  </a:lnTo>
                  <a:lnTo>
                    <a:pt x="503421" y="689646"/>
                  </a:lnTo>
                  <a:lnTo>
                    <a:pt x="481251" y="649417"/>
                  </a:lnTo>
                  <a:lnTo>
                    <a:pt x="458399" y="609468"/>
                  </a:lnTo>
                  <a:lnTo>
                    <a:pt x="434865" y="569808"/>
                  </a:lnTo>
                  <a:lnTo>
                    <a:pt x="410649" y="530444"/>
                  </a:lnTo>
                  <a:lnTo>
                    <a:pt x="385751" y="491385"/>
                  </a:lnTo>
                  <a:lnTo>
                    <a:pt x="360171" y="452640"/>
                  </a:lnTo>
                  <a:lnTo>
                    <a:pt x="333908" y="414216"/>
                  </a:lnTo>
                  <a:lnTo>
                    <a:pt x="306964" y="376124"/>
                  </a:lnTo>
                  <a:lnTo>
                    <a:pt x="279337" y="338370"/>
                  </a:lnTo>
                  <a:lnTo>
                    <a:pt x="251028" y="300964"/>
                  </a:lnTo>
                  <a:lnTo>
                    <a:pt x="222037" y="263913"/>
                  </a:lnTo>
                  <a:lnTo>
                    <a:pt x="192364" y="227227"/>
                  </a:lnTo>
                  <a:lnTo>
                    <a:pt x="162008" y="190914"/>
                  </a:lnTo>
                  <a:lnTo>
                    <a:pt x="130971" y="154983"/>
                  </a:lnTo>
                  <a:lnTo>
                    <a:pt x="99251" y="119441"/>
                  </a:lnTo>
                  <a:lnTo>
                    <a:pt x="66849" y="84298"/>
                  </a:lnTo>
                  <a:lnTo>
                    <a:pt x="33766" y="49561"/>
                  </a:lnTo>
                  <a:lnTo>
                    <a:pt x="0" y="15239"/>
                  </a:lnTo>
                  <a:lnTo>
                    <a:pt x="15239" y="0"/>
                  </a:lnTo>
                  <a:close/>
                </a:path>
              </a:pathLst>
            </a:custGeom>
            <a:ln w="12700">
              <a:solidFill>
                <a:srgbClr val="467AA9"/>
              </a:solidFill>
            </a:ln>
          </p:spPr>
          <p:txBody>
            <a:bodyPr wrap="square" lIns="0" tIns="0" rIns="0" bIns="0" rtlCol="0"/>
            <a:lstStyle/>
            <a:p>
              <a:endParaRPr/>
            </a:p>
          </p:txBody>
        </p:sp>
        <p:sp>
          <p:nvSpPr>
            <p:cNvPr id="105" name="object 5">
              <a:extLst>
                <a:ext uri="{FF2B5EF4-FFF2-40B4-BE49-F238E27FC236}">
                  <a16:creationId xmlns:a16="http://schemas.microsoft.com/office/drawing/2014/main" id="{6C337984-5399-4F66-70DC-87D9763B0BA4}"/>
                </a:ext>
              </a:extLst>
            </p:cNvPr>
            <p:cNvSpPr/>
            <p:nvPr/>
          </p:nvSpPr>
          <p:spPr>
            <a:xfrm>
              <a:off x="2860547" y="1804416"/>
              <a:ext cx="8216265" cy="396240"/>
            </a:xfrm>
            <a:custGeom>
              <a:avLst/>
              <a:gdLst/>
              <a:ahLst/>
              <a:cxnLst/>
              <a:rect l="l" t="t" r="r" b="b"/>
              <a:pathLst>
                <a:path w="8216265" h="396239">
                  <a:moveTo>
                    <a:pt x="0" y="396239"/>
                  </a:moveTo>
                  <a:lnTo>
                    <a:pt x="8215883" y="396239"/>
                  </a:lnTo>
                  <a:lnTo>
                    <a:pt x="8215883" y="0"/>
                  </a:lnTo>
                  <a:lnTo>
                    <a:pt x="0" y="0"/>
                  </a:lnTo>
                  <a:lnTo>
                    <a:pt x="0" y="396239"/>
                  </a:lnTo>
                  <a:close/>
                </a:path>
              </a:pathLst>
            </a:custGeom>
            <a:ln w="6350">
              <a:solidFill>
                <a:srgbClr val="001F5F"/>
              </a:solidFill>
            </a:ln>
          </p:spPr>
          <p:txBody>
            <a:bodyPr wrap="square" lIns="0" tIns="0" rIns="0" bIns="0" rtlCol="0"/>
            <a:lstStyle/>
            <a:p>
              <a:endParaRPr/>
            </a:p>
          </p:txBody>
        </p:sp>
        <p:sp>
          <p:nvSpPr>
            <p:cNvPr id="106" name="object 6">
              <a:extLst>
                <a:ext uri="{FF2B5EF4-FFF2-40B4-BE49-F238E27FC236}">
                  <a16:creationId xmlns:a16="http://schemas.microsoft.com/office/drawing/2014/main" id="{98F713D8-0D5B-FDE7-7F88-2E0EEE9A6B63}"/>
                </a:ext>
              </a:extLst>
            </p:cNvPr>
            <p:cNvSpPr/>
            <p:nvPr/>
          </p:nvSpPr>
          <p:spPr>
            <a:xfrm>
              <a:off x="2612135" y="1755648"/>
              <a:ext cx="495300" cy="494030"/>
            </a:xfrm>
            <a:custGeom>
              <a:avLst/>
              <a:gdLst/>
              <a:ahLst/>
              <a:cxnLst/>
              <a:rect l="l" t="t" r="r" b="b"/>
              <a:pathLst>
                <a:path w="495300" h="494030">
                  <a:moveTo>
                    <a:pt x="247650" y="0"/>
                  </a:moveTo>
                  <a:lnTo>
                    <a:pt x="197738" y="5014"/>
                  </a:lnTo>
                  <a:lnTo>
                    <a:pt x="151251" y="19395"/>
                  </a:lnTo>
                  <a:lnTo>
                    <a:pt x="109184" y="42152"/>
                  </a:lnTo>
                  <a:lnTo>
                    <a:pt x="72532" y="72294"/>
                  </a:lnTo>
                  <a:lnTo>
                    <a:pt x="42293" y="108830"/>
                  </a:lnTo>
                  <a:lnTo>
                    <a:pt x="19460" y="150768"/>
                  </a:lnTo>
                  <a:lnTo>
                    <a:pt x="5031" y="197118"/>
                  </a:lnTo>
                  <a:lnTo>
                    <a:pt x="0" y="246887"/>
                  </a:lnTo>
                  <a:lnTo>
                    <a:pt x="5031" y="296657"/>
                  </a:lnTo>
                  <a:lnTo>
                    <a:pt x="19460" y="343007"/>
                  </a:lnTo>
                  <a:lnTo>
                    <a:pt x="42293" y="384945"/>
                  </a:lnTo>
                  <a:lnTo>
                    <a:pt x="72532" y="421481"/>
                  </a:lnTo>
                  <a:lnTo>
                    <a:pt x="109184" y="451623"/>
                  </a:lnTo>
                  <a:lnTo>
                    <a:pt x="151251" y="474380"/>
                  </a:lnTo>
                  <a:lnTo>
                    <a:pt x="197738" y="488761"/>
                  </a:lnTo>
                  <a:lnTo>
                    <a:pt x="247650" y="493775"/>
                  </a:lnTo>
                  <a:lnTo>
                    <a:pt x="297561" y="488761"/>
                  </a:lnTo>
                  <a:lnTo>
                    <a:pt x="344048" y="474380"/>
                  </a:lnTo>
                  <a:lnTo>
                    <a:pt x="386115" y="451623"/>
                  </a:lnTo>
                  <a:lnTo>
                    <a:pt x="422767" y="421481"/>
                  </a:lnTo>
                  <a:lnTo>
                    <a:pt x="453006" y="384945"/>
                  </a:lnTo>
                  <a:lnTo>
                    <a:pt x="475839" y="343007"/>
                  </a:lnTo>
                  <a:lnTo>
                    <a:pt x="490268" y="296657"/>
                  </a:lnTo>
                  <a:lnTo>
                    <a:pt x="495300" y="246887"/>
                  </a:lnTo>
                  <a:lnTo>
                    <a:pt x="490268" y="197118"/>
                  </a:lnTo>
                  <a:lnTo>
                    <a:pt x="475839" y="150768"/>
                  </a:lnTo>
                  <a:lnTo>
                    <a:pt x="453006" y="108830"/>
                  </a:lnTo>
                  <a:lnTo>
                    <a:pt x="422767" y="72294"/>
                  </a:lnTo>
                  <a:lnTo>
                    <a:pt x="386115" y="42152"/>
                  </a:lnTo>
                  <a:lnTo>
                    <a:pt x="344048" y="19395"/>
                  </a:lnTo>
                  <a:lnTo>
                    <a:pt x="297561" y="5014"/>
                  </a:lnTo>
                  <a:lnTo>
                    <a:pt x="247650" y="0"/>
                  </a:lnTo>
                  <a:close/>
                </a:path>
              </a:pathLst>
            </a:custGeom>
            <a:solidFill>
              <a:srgbClr val="BE9000"/>
            </a:solidFill>
          </p:spPr>
          <p:txBody>
            <a:bodyPr wrap="square" lIns="0" tIns="0" rIns="0" bIns="0" rtlCol="0"/>
            <a:lstStyle/>
            <a:p>
              <a:endParaRPr/>
            </a:p>
          </p:txBody>
        </p:sp>
        <p:sp>
          <p:nvSpPr>
            <p:cNvPr id="107" name="object 7">
              <a:extLst>
                <a:ext uri="{FF2B5EF4-FFF2-40B4-BE49-F238E27FC236}">
                  <a16:creationId xmlns:a16="http://schemas.microsoft.com/office/drawing/2014/main" id="{48675201-88EB-25BB-13DD-267E12294FBF}"/>
                </a:ext>
              </a:extLst>
            </p:cNvPr>
            <p:cNvSpPr/>
            <p:nvPr/>
          </p:nvSpPr>
          <p:spPr>
            <a:xfrm>
              <a:off x="3215639" y="2398776"/>
              <a:ext cx="7859395" cy="396240"/>
            </a:xfrm>
            <a:custGeom>
              <a:avLst/>
              <a:gdLst/>
              <a:ahLst/>
              <a:cxnLst/>
              <a:rect l="l" t="t" r="r" b="b"/>
              <a:pathLst>
                <a:path w="7859395" h="396239">
                  <a:moveTo>
                    <a:pt x="0" y="396239"/>
                  </a:moveTo>
                  <a:lnTo>
                    <a:pt x="7859267" y="396239"/>
                  </a:lnTo>
                  <a:lnTo>
                    <a:pt x="7859267" y="0"/>
                  </a:lnTo>
                  <a:lnTo>
                    <a:pt x="0" y="0"/>
                  </a:lnTo>
                  <a:lnTo>
                    <a:pt x="0" y="396239"/>
                  </a:lnTo>
                  <a:close/>
                </a:path>
              </a:pathLst>
            </a:custGeom>
            <a:ln w="6350">
              <a:solidFill>
                <a:srgbClr val="001F5F"/>
              </a:solidFill>
            </a:ln>
          </p:spPr>
          <p:txBody>
            <a:bodyPr wrap="square" lIns="0" tIns="0" rIns="0" bIns="0" rtlCol="0"/>
            <a:lstStyle/>
            <a:p>
              <a:endParaRPr/>
            </a:p>
          </p:txBody>
        </p:sp>
      </p:grpSp>
      <p:sp>
        <p:nvSpPr>
          <p:cNvPr id="108" name="object 8">
            <a:extLst>
              <a:ext uri="{FF2B5EF4-FFF2-40B4-BE49-F238E27FC236}">
                <a16:creationId xmlns:a16="http://schemas.microsoft.com/office/drawing/2014/main" id="{6314AA0C-79EE-96D6-CD29-51FDB1A989FD}"/>
              </a:ext>
            </a:extLst>
          </p:cNvPr>
          <p:cNvSpPr txBox="1"/>
          <p:nvPr/>
        </p:nvSpPr>
        <p:spPr>
          <a:xfrm>
            <a:off x="3518153" y="2475102"/>
            <a:ext cx="4718050"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001F5F"/>
                </a:solidFill>
                <a:latin typeface="Tahoma"/>
                <a:cs typeface="Tahoma"/>
              </a:rPr>
              <a:t>Linkage</a:t>
            </a:r>
            <a:r>
              <a:rPr sz="1300" spc="-35" dirty="0">
                <a:solidFill>
                  <a:srgbClr val="001F5F"/>
                </a:solidFill>
                <a:latin typeface="Tahoma"/>
                <a:cs typeface="Tahoma"/>
              </a:rPr>
              <a:t> </a:t>
            </a:r>
            <a:r>
              <a:rPr sz="1300" dirty="0">
                <a:solidFill>
                  <a:srgbClr val="001F5F"/>
                </a:solidFill>
                <a:latin typeface="Tahoma"/>
                <a:cs typeface="Tahoma"/>
              </a:rPr>
              <a:t>of</a:t>
            </a:r>
            <a:r>
              <a:rPr sz="1300" spc="-35" dirty="0">
                <a:solidFill>
                  <a:srgbClr val="001F5F"/>
                </a:solidFill>
                <a:latin typeface="Tahoma"/>
                <a:cs typeface="Tahoma"/>
              </a:rPr>
              <a:t> </a:t>
            </a:r>
            <a:r>
              <a:rPr sz="1300" dirty="0">
                <a:solidFill>
                  <a:srgbClr val="001F5F"/>
                </a:solidFill>
                <a:latin typeface="Tahoma"/>
                <a:cs typeface="Tahoma"/>
              </a:rPr>
              <a:t>forms</a:t>
            </a:r>
            <a:r>
              <a:rPr sz="1300" spc="-35" dirty="0">
                <a:solidFill>
                  <a:srgbClr val="001F5F"/>
                </a:solidFill>
                <a:latin typeface="Tahoma"/>
                <a:cs typeface="Tahoma"/>
              </a:rPr>
              <a:t> </a:t>
            </a:r>
            <a:r>
              <a:rPr sz="1300" dirty="0">
                <a:solidFill>
                  <a:srgbClr val="001F5F"/>
                </a:solidFill>
                <a:latin typeface="Tahoma"/>
                <a:cs typeface="Tahoma"/>
              </a:rPr>
              <a:t>basis</a:t>
            </a:r>
            <a:r>
              <a:rPr sz="1300" spc="-25" dirty="0">
                <a:solidFill>
                  <a:srgbClr val="001F5F"/>
                </a:solidFill>
                <a:latin typeface="Tahoma"/>
                <a:cs typeface="Tahoma"/>
              </a:rPr>
              <a:t> </a:t>
            </a:r>
            <a:r>
              <a:rPr sz="1300" dirty="0">
                <a:solidFill>
                  <a:srgbClr val="001F5F"/>
                </a:solidFill>
                <a:latin typeface="Tahoma"/>
                <a:cs typeface="Tahoma"/>
              </a:rPr>
              <a:t>the</a:t>
            </a:r>
            <a:r>
              <a:rPr sz="1300" spc="-30" dirty="0">
                <a:solidFill>
                  <a:srgbClr val="001F5F"/>
                </a:solidFill>
                <a:latin typeface="Tahoma"/>
                <a:cs typeface="Tahoma"/>
              </a:rPr>
              <a:t> </a:t>
            </a:r>
            <a:r>
              <a:rPr sz="1300" dirty="0">
                <a:solidFill>
                  <a:srgbClr val="001F5F"/>
                </a:solidFill>
                <a:latin typeface="Tahoma"/>
                <a:cs typeface="Tahoma"/>
              </a:rPr>
              <a:t>purpose</a:t>
            </a:r>
            <a:r>
              <a:rPr sz="1300" spc="-35" dirty="0">
                <a:solidFill>
                  <a:srgbClr val="001F5F"/>
                </a:solidFill>
                <a:latin typeface="Tahoma"/>
                <a:cs typeface="Tahoma"/>
              </a:rPr>
              <a:t> </a:t>
            </a:r>
            <a:r>
              <a:rPr sz="1300" dirty="0">
                <a:solidFill>
                  <a:srgbClr val="001F5F"/>
                </a:solidFill>
                <a:latin typeface="Tahoma"/>
                <a:cs typeface="Tahoma"/>
              </a:rPr>
              <a:t>of</a:t>
            </a:r>
            <a:r>
              <a:rPr sz="1300" spc="-25" dirty="0">
                <a:solidFill>
                  <a:srgbClr val="001F5F"/>
                </a:solidFill>
                <a:latin typeface="Tahoma"/>
                <a:cs typeface="Tahoma"/>
              </a:rPr>
              <a:t> </a:t>
            </a:r>
            <a:r>
              <a:rPr sz="1300" dirty="0">
                <a:solidFill>
                  <a:srgbClr val="001F5F"/>
                </a:solidFill>
                <a:latin typeface="Tahoma"/>
                <a:cs typeface="Tahoma"/>
              </a:rPr>
              <a:t>filing</a:t>
            </a:r>
            <a:r>
              <a:rPr sz="1300" spc="-35" dirty="0">
                <a:solidFill>
                  <a:srgbClr val="001F5F"/>
                </a:solidFill>
                <a:latin typeface="Tahoma"/>
                <a:cs typeface="Tahoma"/>
              </a:rPr>
              <a:t> </a:t>
            </a:r>
            <a:r>
              <a:rPr sz="1300" dirty="0">
                <a:solidFill>
                  <a:srgbClr val="001F5F"/>
                </a:solidFill>
                <a:latin typeface="Tahoma"/>
                <a:cs typeface="Tahoma"/>
              </a:rPr>
              <a:t>and</a:t>
            </a:r>
            <a:r>
              <a:rPr sz="1300" spc="-30" dirty="0">
                <a:solidFill>
                  <a:srgbClr val="001F5F"/>
                </a:solidFill>
                <a:latin typeface="Tahoma"/>
                <a:cs typeface="Tahoma"/>
              </a:rPr>
              <a:t> </a:t>
            </a:r>
            <a:r>
              <a:rPr sz="1300" dirty="0">
                <a:solidFill>
                  <a:srgbClr val="001F5F"/>
                </a:solidFill>
                <a:latin typeface="Tahoma"/>
                <a:cs typeface="Tahoma"/>
              </a:rPr>
              <a:t>options</a:t>
            </a:r>
            <a:r>
              <a:rPr sz="1300" spc="-40" dirty="0">
                <a:solidFill>
                  <a:srgbClr val="001F5F"/>
                </a:solidFill>
                <a:latin typeface="Tahoma"/>
                <a:cs typeface="Tahoma"/>
              </a:rPr>
              <a:t> </a:t>
            </a:r>
            <a:r>
              <a:rPr sz="1300" spc="-10" dirty="0">
                <a:solidFill>
                  <a:srgbClr val="001F5F"/>
                </a:solidFill>
                <a:latin typeface="Tahoma"/>
                <a:cs typeface="Tahoma"/>
              </a:rPr>
              <a:t>selected</a:t>
            </a:r>
            <a:endParaRPr sz="1300" dirty="0">
              <a:latin typeface="Tahoma"/>
              <a:cs typeface="Tahoma"/>
            </a:endParaRPr>
          </a:p>
        </p:txBody>
      </p:sp>
      <p:grpSp>
        <p:nvGrpSpPr>
          <p:cNvPr id="109" name="object 9">
            <a:extLst>
              <a:ext uri="{FF2B5EF4-FFF2-40B4-BE49-F238E27FC236}">
                <a16:creationId xmlns:a16="http://schemas.microsoft.com/office/drawing/2014/main" id="{BAE89AAD-EE1B-3E22-6B00-A1E05D5D3DDA}"/>
              </a:ext>
            </a:extLst>
          </p:cNvPr>
          <p:cNvGrpSpPr/>
          <p:nvPr/>
        </p:nvGrpSpPr>
        <p:grpSpPr>
          <a:xfrm>
            <a:off x="2971800" y="2350007"/>
            <a:ext cx="8108315" cy="1041400"/>
            <a:chOff x="2971800" y="2350007"/>
            <a:chExt cx="8108315" cy="1041400"/>
          </a:xfrm>
        </p:grpSpPr>
        <p:sp>
          <p:nvSpPr>
            <p:cNvPr id="110" name="object 10">
              <a:extLst>
                <a:ext uri="{FF2B5EF4-FFF2-40B4-BE49-F238E27FC236}">
                  <a16:creationId xmlns:a16="http://schemas.microsoft.com/office/drawing/2014/main" id="{9CACC4F8-E59E-54CA-747E-01CD88C8E6A2}"/>
                </a:ext>
              </a:extLst>
            </p:cNvPr>
            <p:cNvSpPr/>
            <p:nvPr/>
          </p:nvSpPr>
          <p:spPr>
            <a:xfrm>
              <a:off x="2971800" y="2350007"/>
              <a:ext cx="494030" cy="494030"/>
            </a:xfrm>
            <a:custGeom>
              <a:avLst/>
              <a:gdLst/>
              <a:ahLst/>
              <a:cxnLst/>
              <a:rect l="l" t="t" r="r" b="b"/>
              <a:pathLst>
                <a:path w="494029" h="494030">
                  <a:moveTo>
                    <a:pt x="246887" y="0"/>
                  </a:moveTo>
                  <a:lnTo>
                    <a:pt x="197118" y="5014"/>
                  </a:lnTo>
                  <a:lnTo>
                    <a:pt x="150768" y="19395"/>
                  </a:lnTo>
                  <a:lnTo>
                    <a:pt x="108830" y="42152"/>
                  </a:lnTo>
                  <a:lnTo>
                    <a:pt x="72294" y="72294"/>
                  </a:lnTo>
                  <a:lnTo>
                    <a:pt x="42152" y="108830"/>
                  </a:lnTo>
                  <a:lnTo>
                    <a:pt x="19395" y="150768"/>
                  </a:lnTo>
                  <a:lnTo>
                    <a:pt x="5014" y="197118"/>
                  </a:lnTo>
                  <a:lnTo>
                    <a:pt x="0" y="246887"/>
                  </a:lnTo>
                  <a:lnTo>
                    <a:pt x="5014" y="296657"/>
                  </a:lnTo>
                  <a:lnTo>
                    <a:pt x="19395" y="343007"/>
                  </a:lnTo>
                  <a:lnTo>
                    <a:pt x="42152" y="384945"/>
                  </a:lnTo>
                  <a:lnTo>
                    <a:pt x="72294" y="421481"/>
                  </a:lnTo>
                  <a:lnTo>
                    <a:pt x="108830" y="451623"/>
                  </a:lnTo>
                  <a:lnTo>
                    <a:pt x="150768" y="474380"/>
                  </a:lnTo>
                  <a:lnTo>
                    <a:pt x="197118" y="488761"/>
                  </a:lnTo>
                  <a:lnTo>
                    <a:pt x="246887" y="493775"/>
                  </a:lnTo>
                  <a:lnTo>
                    <a:pt x="296657" y="488761"/>
                  </a:lnTo>
                  <a:lnTo>
                    <a:pt x="343007" y="474380"/>
                  </a:lnTo>
                  <a:lnTo>
                    <a:pt x="384945" y="451623"/>
                  </a:lnTo>
                  <a:lnTo>
                    <a:pt x="421481" y="421481"/>
                  </a:lnTo>
                  <a:lnTo>
                    <a:pt x="451623" y="384945"/>
                  </a:lnTo>
                  <a:lnTo>
                    <a:pt x="474380" y="343007"/>
                  </a:lnTo>
                  <a:lnTo>
                    <a:pt x="488761" y="296657"/>
                  </a:lnTo>
                  <a:lnTo>
                    <a:pt x="493775" y="246887"/>
                  </a:lnTo>
                  <a:lnTo>
                    <a:pt x="488761" y="197118"/>
                  </a:lnTo>
                  <a:lnTo>
                    <a:pt x="474380" y="150768"/>
                  </a:lnTo>
                  <a:lnTo>
                    <a:pt x="451623" y="108830"/>
                  </a:lnTo>
                  <a:lnTo>
                    <a:pt x="421481" y="72294"/>
                  </a:lnTo>
                  <a:lnTo>
                    <a:pt x="384945" y="42152"/>
                  </a:lnTo>
                  <a:lnTo>
                    <a:pt x="343007" y="19395"/>
                  </a:lnTo>
                  <a:lnTo>
                    <a:pt x="296657" y="5014"/>
                  </a:lnTo>
                  <a:lnTo>
                    <a:pt x="246887" y="0"/>
                  </a:lnTo>
                  <a:close/>
                </a:path>
              </a:pathLst>
            </a:custGeom>
            <a:solidFill>
              <a:srgbClr val="2E5496"/>
            </a:solidFill>
          </p:spPr>
          <p:txBody>
            <a:bodyPr wrap="square" lIns="0" tIns="0" rIns="0" bIns="0" rtlCol="0"/>
            <a:lstStyle/>
            <a:p>
              <a:endParaRPr/>
            </a:p>
          </p:txBody>
        </p:sp>
        <p:sp>
          <p:nvSpPr>
            <p:cNvPr id="111" name="object 11">
              <a:extLst>
                <a:ext uri="{FF2B5EF4-FFF2-40B4-BE49-F238E27FC236}">
                  <a16:creationId xmlns:a16="http://schemas.microsoft.com/office/drawing/2014/main" id="{2C6882C1-70BB-181F-34E2-41AF4FA77A9A}"/>
                </a:ext>
              </a:extLst>
            </p:cNvPr>
            <p:cNvSpPr/>
            <p:nvPr/>
          </p:nvSpPr>
          <p:spPr>
            <a:xfrm>
              <a:off x="3415283" y="2993135"/>
              <a:ext cx="7661275" cy="394970"/>
            </a:xfrm>
            <a:custGeom>
              <a:avLst/>
              <a:gdLst/>
              <a:ahLst/>
              <a:cxnLst/>
              <a:rect l="l" t="t" r="r" b="b"/>
              <a:pathLst>
                <a:path w="7661275" h="394970">
                  <a:moveTo>
                    <a:pt x="0" y="394715"/>
                  </a:moveTo>
                  <a:lnTo>
                    <a:pt x="7661148" y="394715"/>
                  </a:lnTo>
                  <a:lnTo>
                    <a:pt x="7661148" y="0"/>
                  </a:lnTo>
                  <a:lnTo>
                    <a:pt x="0" y="0"/>
                  </a:lnTo>
                  <a:lnTo>
                    <a:pt x="0" y="394715"/>
                  </a:lnTo>
                  <a:close/>
                </a:path>
              </a:pathLst>
            </a:custGeom>
            <a:ln w="6350">
              <a:solidFill>
                <a:srgbClr val="001F5F"/>
              </a:solidFill>
            </a:ln>
          </p:spPr>
          <p:txBody>
            <a:bodyPr wrap="square" lIns="0" tIns="0" rIns="0" bIns="0" rtlCol="0"/>
            <a:lstStyle/>
            <a:p>
              <a:endParaRPr/>
            </a:p>
          </p:txBody>
        </p:sp>
      </p:grpSp>
      <p:sp>
        <p:nvSpPr>
          <p:cNvPr id="112" name="object 12">
            <a:extLst>
              <a:ext uri="{FF2B5EF4-FFF2-40B4-BE49-F238E27FC236}">
                <a16:creationId xmlns:a16="http://schemas.microsoft.com/office/drawing/2014/main" id="{58B603E4-9BCD-E882-46FD-737EC7C42853}"/>
              </a:ext>
            </a:extLst>
          </p:cNvPr>
          <p:cNvSpPr txBox="1"/>
          <p:nvPr/>
        </p:nvSpPr>
        <p:spPr>
          <a:xfrm>
            <a:off x="3717163" y="3068827"/>
            <a:ext cx="6852284"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001F5F"/>
                </a:solidFill>
                <a:latin typeface="Tahoma"/>
                <a:cs typeface="Tahoma"/>
              </a:rPr>
              <a:t>Auto</a:t>
            </a:r>
            <a:r>
              <a:rPr sz="1300" spc="-30" dirty="0">
                <a:solidFill>
                  <a:srgbClr val="001F5F"/>
                </a:solidFill>
                <a:latin typeface="Tahoma"/>
                <a:cs typeface="Tahoma"/>
              </a:rPr>
              <a:t> </a:t>
            </a:r>
            <a:r>
              <a:rPr sz="1300" spc="-20" dirty="0">
                <a:solidFill>
                  <a:srgbClr val="001F5F"/>
                </a:solidFill>
                <a:latin typeface="Tahoma"/>
                <a:cs typeface="Tahoma"/>
              </a:rPr>
              <a:t>Pre-</a:t>
            </a:r>
            <a:r>
              <a:rPr sz="1300" dirty="0">
                <a:solidFill>
                  <a:srgbClr val="001F5F"/>
                </a:solidFill>
                <a:latin typeface="Tahoma"/>
                <a:cs typeface="Tahoma"/>
              </a:rPr>
              <a:t>filling</a:t>
            </a:r>
            <a:r>
              <a:rPr sz="1300" spc="-30" dirty="0">
                <a:solidFill>
                  <a:srgbClr val="001F5F"/>
                </a:solidFill>
                <a:latin typeface="Tahoma"/>
                <a:cs typeface="Tahoma"/>
              </a:rPr>
              <a:t> </a:t>
            </a:r>
            <a:r>
              <a:rPr sz="1300" dirty="0">
                <a:solidFill>
                  <a:srgbClr val="001F5F"/>
                </a:solidFill>
                <a:latin typeface="Tahoma"/>
                <a:cs typeface="Tahoma"/>
              </a:rPr>
              <a:t>of</a:t>
            </a:r>
            <a:r>
              <a:rPr sz="1300" spc="-45" dirty="0">
                <a:solidFill>
                  <a:srgbClr val="001F5F"/>
                </a:solidFill>
                <a:latin typeface="Tahoma"/>
                <a:cs typeface="Tahoma"/>
              </a:rPr>
              <a:t> </a:t>
            </a:r>
            <a:r>
              <a:rPr sz="1300" dirty="0">
                <a:solidFill>
                  <a:srgbClr val="001F5F"/>
                </a:solidFill>
                <a:latin typeface="Tahoma"/>
                <a:cs typeface="Tahoma"/>
              </a:rPr>
              <a:t>common</a:t>
            </a:r>
            <a:r>
              <a:rPr sz="1300" spc="-40" dirty="0">
                <a:solidFill>
                  <a:srgbClr val="001F5F"/>
                </a:solidFill>
                <a:latin typeface="Tahoma"/>
                <a:cs typeface="Tahoma"/>
              </a:rPr>
              <a:t> </a:t>
            </a:r>
            <a:r>
              <a:rPr sz="1300" dirty="0">
                <a:solidFill>
                  <a:srgbClr val="001F5F"/>
                </a:solidFill>
                <a:latin typeface="Tahoma"/>
                <a:cs typeface="Tahoma"/>
              </a:rPr>
              <a:t>fields</a:t>
            </a:r>
            <a:r>
              <a:rPr sz="1300" spc="-45" dirty="0">
                <a:solidFill>
                  <a:srgbClr val="001F5F"/>
                </a:solidFill>
                <a:latin typeface="Tahoma"/>
                <a:cs typeface="Tahoma"/>
              </a:rPr>
              <a:t> </a:t>
            </a:r>
            <a:r>
              <a:rPr sz="1300" dirty="0">
                <a:solidFill>
                  <a:srgbClr val="001F5F"/>
                </a:solidFill>
                <a:latin typeface="Tahoma"/>
                <a:cs typeface="Tahoma"/>
              </a:rPr>
              <a:t>across</a:t>
            </a:r>
            <a:r>
              <a:rPr sz="1300" spc="-35" dirty="0">
                <a:solidFill>
                  <a:srgbClr val="001F5F"/>
                </a:solidFill>
                <a:latin typeface="Tahoma"/>
                <a:cs typeface="Tahoma"/>
              </a:rPr>
              <a:t> </a:t>
            </a:r>
            <a:r>
              <a:rPr sz="1300" dirty="0">
                <a:solidFill>
                  <a:srgbClr val="001F5F"/>
                </a:solidFill>
                <a:latin typeface="Tahoma"/>
                <a:cs typeface="Tahoma"/>
              </a:rPr>
              <a:t>forms,</a:t>
            </a:r>
            <a:r>
              <a:rPr sz="1300" spc="-45" dirty="0">
                <a:solidFill>
                  <a:srgbClr val="001F5F"/>
                </a:solidFill>
                <a:latin typeface="Tahoma"/>
                <a:cs typeface="Tahoma"/>
              </a:rPr>
              <a:t> </a:t>
            </a:r>
            <a:r>
              <a:rPr sz="1300" dirty="0">
                <a:solidFill>
                  <a:srgbClr val="001F5F"/>
                </a:solidFill>
                <a:latin typeface="Tahoma"/>
                <a:cs typeface="Tahoma"/>
              </a:rPr>
              <a:t>ensuring</a:t>
            </a:r>
            <a:r>
              <a:rPr sz="1300" spc="-35" dirty="0">
                <a:solidFill>
                  <a:srgbClr val="001F5F"/>
                </a:solidFill>
                <a:latin typeface="Tahoma"/>
                <a:cs typeface="Tahoma"/>
              </a:rPr>
              <a:t> </a:t>
            </a:r>
            <a:r>
              <a:rPr sz="1300" dirty="0">
                <a:solidFill>
                  <a:srgbClr val="001F5F"/>
                </a:solidFill>
                <a:latin typeface="Tahoma"/>
                <a:cs typeface="Tahoma"/>
              </a:rPr>
              <a:t>data</a:t>
            </a:r>
            <a:r>
              <a:rPr sz="1300" spc="-40" dirty="0">
                <a:solidFill>
                  <a:srgbClr val="001F5F"/>
                </a:solidFill>
                <a:latin typeface="Tahoma"/>
                <a:cs typeface="Tahoma"/>
              </a:rPr>
              <a:t> </a:t>
            </a:r>
            <a:r>
              <a:rPr sz="1300" dirty="0">
                <a:solidFill>
                  <a:srgbClr val="001F5F"/>
                </a:solidFill>
                <a:latin typeface="Tahoma"/>
                <a:cs typeface="Tahoma"/>
              </a:rPr>
              <a:t>consistency</a:t>
            </a:r>
            <a:r>
              <a:rPr sz="1300" spc="-25" dirty="0">
                <a:solidFill>
                  <a:srgbClr val="001F5F"/>
                </a:solidFill>
                <a:latin typeface="Tahoma"/>
                <a:cs typeface="Tahoma"/>
              </a:rPr>
              <a:t> </a:t>
            </a:r>
            <a:r>
              <a:rPr sz="1300" dirty="0">
                <a:solidFill>
                  <a:srgbClr val="001F5F"/>
                </a:solidFill>
                <a:latin typeface="Tahoma"/>
                <a:cs typeface="Tahoma"/>
              </a:rPr>
              <a:t>and</a:t>
            </a:r>
            <a:r>
              <a:rPr sz="1300" spc="-40" dirty="0">
                <a:solidFill>
                  <a:srgbClr val="001F5F"/>
                </a:solidFill>
                <a:latin typeface="Tahoma"/>
                <a:cs typeface="Tahoma"/>
              </a:rPr>
              <a:t> </a:t>
            </a:r>
            <a:r>
              <a:rPr sz="1300" dirty="0">
                <a:solidFill>
                  <a:srgbClr val="001F5F"/>
                </a:solidFill>
                <a:latin typeface="Tahoma"/>
                <a:cs typeface="Tahoma"/>
              </a:rPr>
              <a:t>effort</a:t>
            </a:r>
            <a:r>
              <a:rPr sz="1300" spc="-35" dirty="0">
                <a:solidFill>
                  <a:srgbClr val="001F5F"/>
                </a:solidFill>
                <a:latin typeface="Tahoma"/>
                <a:cs typeface="Tahoma"/>
              </a:rPr>
              <a:t> </a:t>
            </a:r>
            <a:r>
              <a:rPr sz="1300" spc="-10" dirty="0">
                <a:solidFill>
                  <a:srgbClr val="001F5F"/>
                </a:solidFill>
                <a:latin typeface="Tahoma"/>
                <a:cs typeface="Tahoma"/>
              </a:rPr>
              <a:t>reduction</a:t>
            </a:r>
            <a:endParaRPr sz="1300">
              <a:latin typeface="Tahoma"/>
              <a:cs typeface="Tahoma"/>
            </a:endParaRPr>
          </a:p>
        </p:txBody>
      </p:sp>
      <p:grpSp>
        <p:nvGrpSpPr>
          <p:cNvPr id="113" name="object 13">
            <a:extLst>
              <a:ext uri="{FF2B5EF4-FFF2-40B4-BE49-F238E27FC236}">
                <a16:creationId xmlns:a16="http://schemas.microsoft.com/office/drawing/2014/main" id="{01B5DAAA-29C2-C56D-AAA4-5F61514DE62F}"/>
              </a:ext>
            </a:extLst>
          </p:cNvPr>
          <p:cNvGrpSpPr/>
          <p:nvPr/>
        </p:nvGrpSpPr>
        <p:grpSpPr>
          <a:xfrm>
            <a:off x="3168395" y="2942844"/>
            <a:ext cx="7911465" cy="1637030"/>
            <a:chOff x="3168395" y="2942844"/>
            <a:chExt cx="7911465" cy="1637030"/>
          </a:xfrm>
        </p:grpSpPr>
        <p:sp>
          <p:nvSpPr>
            <p:cNvPr id="114" name="object 14">
              <a:extLst>
                <a:ext uri="{FF2B5EF4-FFF2-40B4-BE49-F238E27FC236}">
                  <a16:creationId xmlns:a16="http://schemas.microsoft.com/office/drawing/2014/main" id="{D560602A-B1DC-5F27-2868-CEC57F2AD61A}"/>
                </a:ext>
              </a:extLst>
            </p:cNvPr>
            <p:cNvSpPr/>
            <p:nvPr/>
          </p:nvSpPr>
          <p:spPr>
            <a:xfrm>
              <a:off x="3168395" y="2942844"/>
              <a:ext cx="494030" cy="495300"/>
            </a:xfrm>
            <a:custGeom>
              <a:avLst/>
              <a:gdLst/>
              <a:ahLst/>
              <a:cxnLst/>
              <a:rect l="l" t="t" r="r" b="b"/>
              <a:pathLst>
                <a:path w="494029" h="495300">
                  <a:moveTo>
                    <a:pt x="246888" y="0"/>
                  </a:moveTo>
                  <a:lnTo>
                    <a:pt x="197118" y="5031"/>
                  </a:lnTo>
                  <a:lnTo>
                    <a:pt x="150768" y="19460"/>
                  </a:lnTo>
                  <a:lnTo>
                    <a:pt x="108830" y="42293"/>
                  </a:lnTo>
                  <a:lnTo>
                    <a:pt x="72294" y="72532"/>
                  </a:lnTo>
                  <a:lnTo>
                    <a:pt x="42152" y="109184"/>
                  </a:lnTo>
                  <a:lnTo>
                    <a:pt x="19395" y="151251"/>
                  </a:lnTo>
                  <a:lnTo>
                    <a:pt x="5014" y="197738"/>
                  </a:lnTo>
                  <a:lnTo>
                    <a:pt x="0" y="247650"/>
                  </a:lnTo>
                  <a:lnTo>
                    <a:pt x="5014" y="297561"/>
                  </a:lnTo>
                  <a:lnTo>
                    <a:pt x="19395" y="344048"/>
                  </a:lnTo>
                  <a:lnTo>
                    <a:pt x="42152" y="386115"/>
                  </a:lnTo>
                  <a:lnTo>
                    <a:pt x="72294" y="422767"/>
                  </a:lnTo>
                  <a:lnTo>
                    <a:pt x="108830" y="453006"/>
                  </a:lnTo>
                  <a:lnTo>
                    <a:pt x="150768" y="475839"/>
                  </a:lnTo>
                  <a:lnTo>
                    <a:pt x="197118" y="490268"/>
                  </a:lnTo>
                  <a:lnTo>
                    <a:pt x="246888" y="495300"/>
                  </a:lnTo>
                  <a:lnTo>
                    <a:pt x="296657" y="490268"/>
                  </a:lnTo>
                  <a:lnTo>
                    <a:pt x="343007" y="475839"/>
                  </a:lnTo>
                  <a:lnTo>
                    <a:pt x="384945" y="453006"/>
                  </a:lnTo>
                  <a:lnTo>
                    <a:pt x="421481" y="422767"/>
                  </a:lnTo>
                  <a:lnTo>
                    <a:pt x="451623" y="386115"/>
                  </a:lnTo>
                  <a:lnTo>
                    <a:pt x="474380" y="344048"/>
                  </a:lnTo>
                  <a:lnTo>
                    <a:pt x="488761" y="297561"/>
                  </a:lnTo>
                  <a:lnTo>
                    <a:pt x="493776" y="247650"/>
                  </a:lnTo>
                  <a:lnTo>
                    <a:pt x="488761" y="197738"/>
                  </a:lnTo>
                  <a:lnTo>
                    <a:pt x="474380" y="151251"/>
                  </a:lnTo>
                  <a:lnTo>
                    <a:pt x="451623" y="109184"/>
                  </a:lnTo>
                  <a:lnTo>
                    <a:pt x="421481" y="72532"/>
                  </a:lnTo>
                  <a:lnTo>
                    <a:pt x="384945" y="42293"/>
                  </a:lnTo>
                  <a:lnTo>
                    <a:pt x="343007" y="19460"/>
                  </a:lnTo>
                  <a:lnTo>
                    <a:pt x="296657" y="5031"/>
                  </a:lnTo>
                  <a:lnTo>
                    <a:pt x="246888" y="0"/>
                  </a:lnTo>
                  <a:close/>
                </a:path>
              </a:pathLst>
            </a:custGeom>
            <a:solidFill>
              <a:srgbClr val="538235"/>
            </a:solidFill>
          </p:spPr>
          <p:txBody>
            <a:bodyPr wrap="square" lIns="0" tIns="0" rIns="0" bIns="0" rtlCol="0"/>
            <a:lstStyle/>
            <a:p>
              <a:endParaRPr/>
            </a:p>
          </p:txBody>
        </p:sp>
        <p:sp>
          <p:nvSpPr>
            <p:cNvPr id="115" name="object 15">
              <a:extLst>
                <a:ext uri="{FF2B5EF4-FFF2-40B4-BE49-F238E27FC236}">
                  <a16:creationId xmlns:a16="http://schemas.microsoft.com/office/drawing/2014/main" id="{6AC33DA3-525B-FE58-66E7-522D7478E2F4}"/>
                </a:ext>
              </a:extLst>
            </p:cNvPr>
            <p:cNvSpPr/>
            <p:nvPr/>
          </p:nvSpPr>
          <p:spPr>
            <a:xfrm>
              <a:off x="3477767" y="3585972"/>
              <a:ext cx="7599045" cy="396240"/>
            </a:xfrm>
            <a:custGeom>
              <a:avLst/>
              <a:gdLst/>
              <a:ahLst/>
              <a:cxnLst/>
              <a:rect l="l" t="t" r="r" b="b"/>
              <a:pathLst>
                <a:path w="7599045" h="396239">
                  <a:moveTo>
                    <a:pt x="0" y="396239"/>
                  </a:moveTo>
                  <a:lnTo>
                    <a:pt x="7598664" y="396239"/>
                  </a:lnTo>
                  <a:lnTo>
                    <a:pt x="7598664" y="0"/>
                  </a:lnTo>
                  <a:lnTo>
                    <a:pt x="0" y="0"/>
                  </a:lnTo>
                  <a:lnTo>
                    <a:pt x="0" y="396239"/>
                  </a:lnTo>
                  <a:close/>
                </a:path>
              </a:pathLst>
            </a:custGeom>
            <a:ln w="6350">
              <a:solidFill>
                <a:srgbClr val="001F5F"/>
              </a:solidFill>
            </a:ln>
          </p:spPr>
          <p:txBody>
            <a:bodyPr wrap="square" lIns="0" tIns="0" rIns="0" bIns="0" rtlCol="0"/>
            <a:lstStyle/>
            <a:p>
              <a:endParaRPr/>
            </a:p>
          </p:txBody>
        </p:sp>
        <p:sp>
          <p:nvSpPr>
            <p:cNvPr id="116" name="object 16">
              <a:extLst>
                <a:ext uri="{FF2B5EF4-FFF2-40B4-BE49-F238E27FC236}">
                  <a16:creationId xmlns:a16="http://schemas.microsoft.com/office/drawing/2014/main" id="{395C48C2-C6E1-CDC0-FE01-0F9A8BB28BCD}"/>
                </a:ext>
              </a:extLst>
            </p:cNvPr>
            <p:cNvSpPr/>
            <p:nvPr/>
          </p:nvSpPr>
          <p:spPr>
            <a:xfrm>
              <a:off x="3230879" y="3537204"/>
              <a:ext cx="495300" cy="495300"/>
            </a:xfrm>
            <a:custGeom>
              <a:avLst/>
              <a:gdLst/>
              <a:ahLst/>
              <a:cxnLst/>
              <a:rect l="l" t="t" r="r" b="b"/>
              <a:pathLst>
                <a:path w="495300" h="495300">
                  <a:moveTo>
                    <a:pt x="247649" y="0"/>
                  </a:moveTo>
                  <a:lnTo>
                    <a:pt x="197738" y="5031"/>
                  </a:lnTo>
                  <a:lnTo>
                    <a:pt x="151251" y="19460"/>
                  </a:lnTo>
                  <a:lnTo>
                    <a:pt x="109184" y="42293"/>
                  </a:lnTo>
                  <a:lnTo>
                    <a:pt x="72532" y="72532"/>
                  </a:lnTo>
                  <a:lnTo>
                    <a:pt x="42293" y="109184"/>
                  </a:lnTo>
                  <a:lnTo>
                    <a:pt x="19460" y="151251"/>
                  </a:lnTo>
                  <a:lnTo>
                    <a:pt x="5031" y="197738"/>
                  </a:lnTo>
                  <a:lnTo>
                    <a:pt x="0" y="247650"/>
                  </a:lnTo>
                  <a:lnTo>
                    <a:pt x="5031" y="297561"/>
                  </a:lnTo>
                  <a:lnTo>
                    <a:pt x="19460" y="344048"/>
                  </a:lnTo>
                  <a:lnTo>
                    <a:pt x="42293" y="386115"/>
                  </a:lnTo>
                  <a:lnTo>
                    <a:pt x="72532" y="422767"/>
                  </a:lnTo>
                  <a:lnTo>
                    <a:pt x="109184" y="453006"/>
                  </a:lnTo>
                  <a:lnTo>
                    <a:pt x="151251" y="475839"/>
                  </a:lnTo>
                  <a:lnTo>
                    <a:pt x="197738" y="490268"/>
                  </a:lnTo>
                  <a:lnTo>
                    <a:pt x="247649" y="495300"/>
                  </a:lnTo>
                  <a:lnTo>
                    <a:pt x="297561" y="490268"/>
                  </a:lnTo>
                  <a:lnTo>
                    <a:pt x="344048" y="475839"/>
                  </a:lnTo>
                  <a:lnTo>
                    <a:pt x="386115" y="453006"/>
                  </a:lnTo>
                  <a:lnTo>
                    <a:pt x="422767" y="422767"/>
                  </a:lnTo>
                  <a:lnTo>
                    <a:pt x="453006" y="386115"/>
                  </a:lnTo>
                  <a:lnTo>
                    <a:pt x="475839" y="344048"/>
                  </a:lnTo>
                  <a:lnTo>
                    <a:pt x="490268" y="297561"/>
                  </a:lnTo>
                  <a:lnTo>
                    <a:pt x="495299" y="247650"/>
                  </a:lnTo>
                  <a:lnTo>
                    <a:pt x="490268" y="197738"/>
                  </a:lnTo>
                  <a:lnTo>
                    <a:pt x="475839" y="151251"/>
                  </a:lnTo>
                  <a:lnTo>
                    <a:pt x="453006" y="109184"/>
                  </a:lnTo>
                  <a:lnTo>
                    <a:pt x="422767" y="72532"/>
                  </a:lnTo>
                  <a:lnTo>
                    <a:pt x="386115" y="42293"/>
                  </a:lnTo>
                  <a:lnTo>
                    <a:pt x="344048" y="19460"/>
                  </a:lnTo>
                  <a:lnTo>
                    <a:pt x="297561" y="5031"/>
                  </a:lnTo>
                  <a:lnTo>
                    <a:pt x="247649" y="0"/>
                  </a:lnTo>
                  <a:close/>
                </a:path>
              </a:pathLst>
            </a:custGeom>
            <a:solidFill>
              <a:srgbClr val="7B7B7B"/>
            </a:solidFill>
          </p:spPr>
          <p:txBody>
            <a:bodyPr wrap="square" lIns="0" tIns="0" rIns="0" bIns="0" rtlCol="0"/>
            <a:lstStyle/>
            <a:p>
              <a:endParaRPr/>
            </a:p>
          </p:txBody>
        </p:sp>
        <p:sp>
          <p:nvSpPr>
            <p:cNvPr id="117" name="object 17">
              <a:extLst>
                <a:ext uri="{FF2B5EF4-FFF2-40B4-BE49-F238E27FC236}">
                  <a16:creationId xmlns:a16="http://schemas.microsoft.com/office/drawing/2014/main" id="{0EAE8357-0E7D-B76E-5404-08E307F28195}"/>
                </a:ext>
              </a:extLst>
            </p:cNvPr>
            <p:cNvSpPr/>
            <p:nvPr/>
          </p:nvSpPr>
          <p:spPr>
            <a:xfrm>
              <a:off x="3415283" y="4180332"/>
              <a:ext cx="7661275" cy="396240"/>
            </a:xfrm>
            <a:custGeom>
              <a:avLst/>
              <a:gdLst/>
              <a:ahLst/>
              <a:cxnLst/>
              <a:rect l="l" t="t" r="r" b="b"/>
              <a:pathLst>
                <a:path w="7661275" h="396239">
                  <a:moveTo>
                    <a:pt x="0" y="396239"/>
                  </a:moveTo>
                  <a:lnTo>
                    <a:pt x="7661148" y="396239"/>
                  </a:lnTo>
                  <a:lnTo>
                    <a:pt x="7661148" y="0"/>
                  </a:lnTo>
                  <a:lnTo>
                    <a:pt x="0" y="0"/>
                  </a:lnTo>
                  <a:lnTo>
                    <a:pt x="0" y="396239"/>
                  </a:lnTo>
                  <a:close/>
                </a:path>
              </a:pathLst>
            </a:custGeom>
            <a:ln w="6350">
              <a:solidFill>
                <a:srgbClr val="001F5F"/>
              </a:solidFill>
            </a:ln>
          </p:spPr>
          <p:txBody>
            <a:bodyPr wrap="square" lIns="0" tIns="0" rIns="0" bIns="0" rtlCol="0"/>
            <a:lstStyle/>
            <a:p>
              <a:endParaRPr/>
            </a:p>
          </p:txBody>
        </p:sp>
      </p:grpSp>
      <p:sp>
        <p:nvSpPr>
          <p:cNvPr id="118" name="object 18">
            <a:extLst>
              <a:ext uri="{FF2B5EF4-FFF2-40B4-BE49-F238E27FC236}">
                <a16:creationId xmlns:a16="http://schemas.microsoft.com/office/drawing/2014/main" id="{F32DD401-2C25-EA91-326E-ED879A070ACB}"/>
              </a:ext>
            </a:extLst>
          </p:cNvPr>
          <p:cNvSpPr txBox="1"/>
          <p:nvPr/>
        </p:nvSpPr>
        <p:spPr>
          <a:xfrm>
            <a:off x="3717163" y="4257547"/>
            <a:ext cx="7198359"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001F5F"/>
                </a:solidFill>
                <a:latin typeface="Tahoma"/>
                <a:cs typeface="Tahoma"/>
              </a:rPr>
              <a:t>Minimization</a:t>
            </a:r>
            <a:r>
              <a:rPr sz="1300" spc="-40" dirty="0">
                <a:solidFill>
                  <a:srgbClr val="001F5F"/>
                </a:solidFill>
                <a:latin typeface="Tahoma"/>
                <a:cs typeface="Tahoma"/>
              </a:rPr>
              <a:t> </a:t>
            </a:r>
            <a:r>
              <a:rPr sz="1300" dirty="0">
                <a:solidFill>
                  <a:srgbClr val="001F5F"/>
                </a:solidFill>
                <a:latin typeface="Tahoma"/>
                <a:cs typeface="Tahoma"/>
              </a:rPr>
              <a:t>of</a:t>
            </a:r>
            <a:r>
              <a:rPr sz="1300" spc="-40" dirty="0">
                <a:solidFill>
                  <a:srgbClr val="001F5F"/>
                </a:solidFill>
                <a:latin typeface="Tahoma"/>
                <a:cs typeface="Tahoma"/>
              </a:rPr>
              <a:t> </a:t>
            </a:r>
            <a:r>
              <a:rPr sz="1300" dirty="0">
                <a:solidFill>
                  <a:srgbClr val="001F5F"/>
                </a:solidFill>
                <a:latin typeface="Tahoma"/>
                <a:cs typeface="Tahoma"/>
              </a:rPr>
              <a:t>attachments</a:t>
            </a:r>
            <a:r>
              <a:rPr sz="1300" spc="-20" dirty="0">
                <a:solidFill>
                  <a:srgbClr val="001F5F"/>
                </a:solidFill>
                <a:latin typeface="Tahoma"/>
                <a:cs typeface="Tahoma"/>
              </a:rPr>
              <a:t> </a:t>
            </a:r>
            <a:r>
              <a:rPr sz="1300" dirty="0">
                <a:solidFill>
                  <a:srgbClr val="001F5F"/>
                </a:solidFill>
                <a:latin typeface="Tahoma"/>
                <a:cs typeface="Tahoma"/>
              </a:rPr>
              <a:t>by</a:t>
            </a:r>
            <a:r>
              <a:rPr sz="1300" spc="-40" dirty="0">
                <a:solidFill>
                  <a:srgbClr val="001F5F"/>
                </a:solidFill>
                <a:latin typeface="Tahoma"/>
                <a:cs typeface="Tahoma"/>
              </a:rPr>
              <a:t> </a:t>
            </a:r>
            <a:r>
              <a:rPr sz="1300" dirty="0">
                <a:solidFill>
                  <a:srgbClr val="001F5F"/>
                </a:solidFill>
                <a:latin typeface="Tahoma"/>
                <a:cs typeface="Tahoma"/>
              </a:rPr>
              <a:t>introducing</a:t>
            </a:r>
            <a:r>
              <a:rPr sz="1300" spc="-25" dirty="0">
                <a:solidFill>
                  <a:srgbClr val="001F5F"/>
                </a:solidFill>
                <a:latin typeface="Tahoma"/>
                <a:cs typeface="Tahoma"/>
              </a:rPr>
              <a:t> </a:t>
            </a:r>
            <a:r>
              <a:rPr sz="1300" dirty="0">
                <a:solidFill>
                  <a:srgbClr val="001F5F"/>
                </a:solidFill>
                <a:latin typeface="Tahoma"/>
                <a:cs typeface="Tahoma"/>
              </a:rPr>
              <a:t>of</a:t>
            </a:r>
            <a:r>
              <a:rPr sz="1300" spc="-40" dirty="0">
                <a:solidFill>
                  <a:srgbClr val="001F5F"/>
                </a:solidFill>
                <a:latin typeface="Tahoma"/>
                <a:cs typeface="Tahoma"/>
              </a:rPr>
              <a:t> </a:t>
            </a:r>
            <a:r>
              <a:rPr sz="1300" dirty="0">
                <a:solidFill>
                  <a:srgbClr val="001F5F"/>
                </a:solidFill>
                <a:latin typeface="Tahoma"/>
                <a:cs typeface="Tahoma"/>
              </a:rPr>
              <a:t>fields/</a:t>
            </a:r>
            <a:r>
              <a:rPr sz="1300" spc="-45" dirty="0">
                <a:solidFill>
                  <a:srgbClr val="001F5F"/>
                </a:solidFill>
                <a:latin typeface="Tahoma"/>
                <a:cs typeface="Tahoma"/>
              </a:rPr>
              <a:t> </a:t>
            </a:r>
            <a:r>
              <a:rPr sz="1300" dirty="0">
                <a:solidFill>
                  <a:srgbClr val="001F5F"/>
                </a:solidFill>
                <a:latin typeface="Tahoma"/>
                <a:cs typeface="Tahoma"/>
              </a:rPr>
              <a:t>declaration</a:t>
            </a:r>
            <a:r>
              <a:rPr sz="1300" spc="-40" dirty="0">
                <a:solidFill>
                  <a:srgbClr val="001F5F"/>
                </a:solidFill>
                <a:latin typeface="Tahoma"/>
                <a:cs typeface="Tahoma"/>
              </a:rPr>
              <a:t> </a:t>
            </a:r>
            <a:r>
              <a:rPr sz="1300" dirty="0">
                <a:solidFill>
                  <a:srgbClr val="001F5F"/>
                </a:solidFill>
                <a:latin typeface="Tahoma"/>
                <a:cs typeface="Tahoma"/>
              </a:rPr>
              <a:t>in</a:t>
            </a:r>
            <a:r>
              <a:rPr sz="1300" spc="-40" dirty="0">
                <a:solidFill>
                  <a:srgbClr val="001F5F"/>
                </a:solidFill>
                <a:latin typeface="Tahoma"/>
                <a:cs typeface="Tahoma"/>
              </a:rPr>
              <a:t> </a:t>
            </a:r>
            <a:r>
              <a:rPr sz="1300" dirty="0">
                <a:solidFill>
                  <a:srgbClr val="001F5F"/>
                </a:solidFill>
                <a:latin typeface="Tahoma"/>
                <a:cs typeface="Tahoma"/>
              </a:rPr>
              <a:t>the</a:t>
            </a:r>
            <a:r>
              <a:rPr sz="1300" spc="-20" dirty="0">
                <a:solidFill>
                  <a:srgbClr val="001F5F"/>
                </a:solidFill>
                <a:latin typeface="Tahoma"/>
                <a:cs typeface="Tahoma"/>
              </a:rPr>
              <a:t> </a:t>
            </a:r>
            <a:r>
              <a:rPr sz="1300" dirty="0">
                <a:solidFill>
                  <a:srgbClr val="001F5F"/>
                </a:solidFill>
                <a:latin typeface="Tahoma"/>
                <a:cs typeface="Tahoma"/>
              </a:rPr>
              <a:t>form</a:t>
            </a:r>
            <a:r>
              <a:rPr sz="1300" spc="-35" dirty="0">
                <a:solidFill>
                  <a:srgbClr val="001F5F"/>
                </a:solidFill>
                <a:latin typeface="Tahoma"/>
                <a:cs typeface="Tahoma"/>
              </a:rPr>
              <a:t> </a:t>
            </a:r>
            <a:r>
              <a:rPr sz="1300" dirty="0">
                <a:solidFill>
                  <a:srgbClr val="001F5F"/>
                </a:solidFill>
                <a:latin typeface="Tahoma"/>
                <a:cs typeface="Tahoma"/>
              </a:rPr>
              <a:t>of</a:t>
            </a:r>
            <a:r>
              <a:rPr sz="1300" spc="-40" dirty="0">
                <a:solidFill>
                  <a:srgbClr val="001F5F"/>
                </a:solidFill>
                <a:latin typeface="Tahoma"/>
                <a:cs typeface="Tahoma"/>
              </a:rPr>
              <a:t> </a:t>
            </a:r>
            <a:r>
              <a:rPr sz="1300" dirty="0">
                <a:solidFill>
                  <a:srgbClr val="001F5F"/>
                </a:solidFill>
                <a:latin typeface="Tahoma"/>
                <a:cs typeface="Tahoma"/>
              </a:rPr>
              <a:t>digital</a:t>
            </a:r>
            <a:r>
              <a:rPr sz="1300" spc="-50" dirty="0">
                <a:solidFill>
                  <a:srgbClr val="001F5F"/>
                </a:solidFill>
                <a:latin typeface="Tahoma"/>
                <a:cs typeface="Tahoma"/>
              </a:rPr>
              <a:t> </a:t>
            </a:r>
            <a:r>
              <a:rPr sz="1300" spc="-10" dirty="0">
                <a:solidFill>
                  <a:srgbClr val="001F5F"/>
                </a:solidFill>
                <a:latin typeface="Tahoma"/>
                <a:cs typeface="Tahoma"/>
              </a:rPr>
              <a:t>attachments</a:t>
            </a:r>
            <a:endParaRPr sz="1300">
              <a:latin typeface="Tahoma"/>
              <a:cs typeface="Tahoma"/>
            </a:endParaRPr>
          </a:p>
        </p:txBody>
      </p:sp>
      <p:grpSp>
        <p:nvGrpSpPr>
          <p:cNvPr id="119" name="object 19">
            <a:extLst>
              <a:ext uri="{FF2B5EF4-FFF2-40B4-BE49-F238E27FC236}">
                <a16:creationId xmlns:a16="http://schemas.microsoft.com/office/drawing/2014/main" id="{2A685A02-8F20-77DA-80C0-A4A27C64695A}"/>
              </a:ext>
            </a:extLst>
          </p:cNvPr>
          <p:cNvGrpSpPr/>
          <p:nvPr/>
        </p:nvGrpSpPr>
        <p:grpSpPr>
          <a:xfrm>
            <a:off x="3168395" y="4131564"/>
            <a:ext cx="7911465" cy="1042669"/>
            <a:chOff x="3168395" y="4131564"/>
            <a:chExt cx="7911465" cy="1042669"/>
          </a:xfrm>
        </p:grpSpPr>
        <p:sp>
          <p:nvSpPr>
            <p:cNvPr id="120" name="object 20">
              <a:extLst>
                <a:ext uri="{FF2B5EF4-FFF2-40B4-BE49-F238E27FC236}">
                  <a16:creationId xmlns:a16="http://schemas.microsoft.com/office/drawing/2014/main" id="{6B8305BD-AD96-FF54-229E-19AE1AAF46AF}"/>
                </a:ext>
              </a:extLst>
            </p:cNvPr>
            <p:cNvSpPr/>
            <p:nvPr/>
          </p:nvSpPr>
          <p:spPr>
            <a:xfrm>
              <a:off x="3168395" y="4131564"/>
              <a:ext cx="494030" cy="495300"/>
            </a:xfrm>
            <a:custGeom>
              <a:avLst/>
              <a:gdLst/>
              <a:ahLst/>
              <a:cxnLst/>
              <a:rect l="l" t="t" r="r" b="b"/>
              <a:pathLst>
                <a:path w="494029" h="495300">
                  <a:moveTo>
                    <a:pt x="246888" y="0"/>
                  </a:moveTo>
                  <a:lnTo>
                    <a:pt x="197118" y="5031"/>
                  </a:lnTo>
                  <a:lnTo>
                    <a:pt x="150768" y="19460"/>
                  </a:lnTo>
                  <a:lnTo>
                    <a:pt x="108830" y="42293"/>
                  </a:lnTo>
                  <a:lnTo>
                    <a:pt x="72294" y="72532"/>
                  </a:lnTo>
                  <a:lnTo>
                    <a:pt x="42152" y="109184"/>
                  </a:lnTo>
                  <a:lnTo>
                    <a:pt x="19395" y="151251"/>
                  </a:lnTo>
                  <a:lnTo>
                    <a:pt x="5014" y="197738"/>
                  </a:lnTo>
                  <a:lnTo>
                    <a:pt x="0" y="247650"/>
                  </a:lnTo>
                  <a:lnTo>
                    <a:pt x="5014" y="297561"/>
                  </a:lnTo>
                  <a:lnTo>
                    <a:pt x="19395" y="344048"/>
                  </a:lnTo>
                  <a:lnTo>
                    <a:pt x="42152" y="386115"/>
                  </a:lnTo>
                  <a:lnTo>
                    <a:pt x="72294" y="422767"/>
                  </a:lnTo>
                  <a:lnTo>
                    <a:pt x="108830" y="453006"/>
                  </a:lnTo>
                  <a:lnTo>
                    <a:pt x="150768" y="475839"/>
                  </a:lnTo>
                  <a:lnTo>
                    <a:pt x="197118" y="490268"/>
                  </a:lnTo>
                  <a:lnTo>
                    <a:pt x="246888" y="495300"/>
                  </a:lnTo>
                  <a:lnTo>
                    <a:pt x="296657" y="490268"/>
                  </a:lnTo>
                  <a:lnTo>
                    <a:pt x="343007" y="475839"/>
                  </a:lnTo>
                  <a:lnTo>
                    <a:pt x="384945" y="453006"/>
                  </a:lnTo>
                  <a:lnTo>
                    <a:pt x="421481" y="422767"/>
                  </a:lnTo>
                  <a:lnTo>
                    <a:pt x="451623" y="386115"/>
                  </a:lnTo>
                  <a:lnTo>
                    <a:pt x="474380" y="344048"/>
                  </a:lnTo>
                  <a:lnTo>
                    <a:pt x="488761" y="297561"/>
                  </a:lnTo>
                  <a:lnTo>
                    <a:pt x="493776" y="247650"/>
                  </a:lnTo>
                  <a:lnTo>
                    <a:pt x="488761" y="197738"/>
                  </a:lnTo>
                  <a:lnTo>
                    <a:pt x="474380" y="151251"/>
                  </a:lnTo>
                  <a:lnTo>
                    <a:pt x="451623" y="109184"/>
                  </a:lnTo>
                  <a:lnTo>
                    <a:pt x="421481" y="72532"/>
                  </a:lnTo>
                  <a:lnTo>
                    <a:pt x="384945" y="42293"/>
                  </a:lnTo>
                  <a:lnTo>
                    <a:pt x="343007" y="19460"/>
                  </a:lnTo>
                  <a:lnTo>
                    <a:pt x="296657" y="5031"/>
                  </a:lnTo>
                  <a:lnTo>
                    <a:pt x="246888" y="0"/>
                  </a:lnTo>
                  <a:close/>
                </a:path>
              </a:pathLst>
            </a:custGeom>
            <a:solidFill>
              <a:srgbClr val="212A35"/>
            </a:solidFill>
          </p:spPr>
          <p:txBody>
            <a:bodyPr wrap="square" lIns="0" tIns="0" rIns="0" bIns="0" rtlCol="0"/>
            <a:lstStyle/>
            <a:p>
              <a:endParaRPr/>
            </a:p>
          </p:txBody>
        </p:sp>
        <p:sp>
          <p:nvSpPr>
            <p:cNvPr id="121" name="object 21">
              <a:extLst>
                <a:ext uri="{FF2B5EF4-FFF2-40B4-BE49-F238E27FC236}">
                  <a16:creationId xmlns:a16="http://schemas.microsoft.com/office/drawing/2014/main" id="{C6EA399A-8C33-1EAF-F6B8-CA1BEF9149A8}"/>
                </a:ext>
              </a:extLst>
            </p:cNvPr>
            <p:cNvSpPr/>
            <p:nvPr/>
          </p:nvSpPr>
          <p:spPr>
            <a:xfrm>
              <a:off x="3218687" y="4774692"/>
              <a:ext cx="7858125" cy="396240"/>
            </a:xfrm>
            <a:custGeom>
              <a:avLst/>
              <a:gdLst/>
              <a:ahLst/>
              <a:cxnLst/>
              <a:rect l="l" t="t" r="r" b="b"/>
              <a:pathLst>
                <a:path w="7858125" h="396239">
                  <a:moveTo>
                    <a:pt x="0" y="396239"/>
                  </a:moveTo>
                  <a:lnTo>
                    <a:pt x="7857744" y="396239"/>
                  </a:lnTo>
                  <a:lnTo>
                    <a:pt x="7857744" y="0"/>
                  </a:lnTo>
                  <a:lnTo>
                    <a:pt x="0" y="0"/>
                  </a:lnTo>
                  <a:lnTo>
                    <a:pt x="0" y="396239"/>
                  </a:lnTo>
                  <a:close/>
                </a:path>
              </a:pathLst>
            </a:custGeom>
            <a:ln w="6350">
              <a:solidFill>
                <a:srgbClr val="001F5F"/>
              </a:solidFill>
            </a:ln>
          </p:spPr>
          <p:txBody>
            <a:bodyPr wrap="square" lIns="0" tIns="0" rIns="0" bIns="0" rtlCol="0"/>
            <a:lstStyle/>
            <a:p>
              <a:endParaRPr/>
            </a:p>
          </p:txBody>
        </p:sp>
      </p:grpSp>
      <p:sp>
        <p:nvSpPr>
          <p:cNvPr id="122" name="object 22">
            <a:extLst>
              <a:ext uri="{FF2B5EF4-FFF2-40B4-BE49-F238E27FC236}">
                <a16:creationId xmlns:a16="http://schemas.microsoft.com/office/drawing/2014/main" id="{8A969CAE-889E-A78F-28D2-01D8953B6FD7}"/>
              </a:ext>
            </a:extLst>
          </p:cNvPr>
          <p:cNvSpPr txBox="1"/>
          <p:nvPr/>
        </p:nvSpPr>
        <p:spPr>
          <a:xfrm>
            <a:off x="3520821" y="4851272"/>
            <a:ext cx="5845810"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001F5F"/>
                </a:solidFill>
                <a:latin typeface="Tahoma"/>
                <a:cs typeface="Tahoma"/>
              </a:rPr>
              <a:t>Addition</a:t>
            </a:r>
            <a:r>
              <a:rPr sz="1300" spc="-45" dirty="0">
                <a:solidFill>
                  <a:srgbClr val="001F5F"/>
                </a:solidFill>
                <a:latin typeface="Tahoma"/>
                <a:cs typeface="Tahoma"/>
              </a:rPr>
              <a:t> </a:t>
            </a:r>
            <a:r>
              <a:rPr sz="1300" dirty="0">
                <a:solidFill>
                  <a:srgbClr val="001F5F"/>
                </a:solidFill>
                <a:latin typeface="Tahoma"/>
                <a:cs typeface="Tahoma"/>
              </a:rPr>
              <a:t>of</a:t>
            </a:r>
            <a:r>
              <a:rPr sz="1300" spc="-45" dirty="0">
                <a:solidFill>
                  <a:srgbClr val="001F5F"/>
                </a:solidFill>
                <a:latin typeface="Tahoma"/>
                <a:cs typeface="Tahoma"/>
              </a:rPr>
              <a:t> </a:t>
            </a:r>
            <a:r>
              <a:rPr sz="1300" dirty="0">
                <a:solidFill>
                  <a:srgbClr val="001F5F"/>
                </a:solidFill>
                <a:latin typeface="Tahoma"/>
                <a:cs typeface="Tahoma"/>
              </a:rPr>
              <a:t>Field</a:t>
            </a:r>
            <a:r>
              <a:rPr sz="1300" spc="-40" dirty="0">
                <a:solidFill>
                  <a:srgbClr val="001F5F"/>
                </a:solidFill>
                <a:latin typeface="Tahoma"/>
                <a:cs typeface="Tahoma"/>
              </a:rPr>
              <a:t> </a:t>
            </a:r>
            <a:r>
              <a:rPr sz="1300" dirty="0">
                <a:solidFill>
                  <a:srgbClr val="001F5F"/>
                </a:solidFill>
                <a:latin typeface="Tahoma"/>
                <a:cs typeface="Tahoma"/>
              </a:rPr>
              <a:t>level</a:t>
            </a:r>
            <a:r>
              <a:rPr sz="1300" spc="-50" dirty="0">
                <a:solidFill>
                  <a:srgbClr val="001F5F"/>
                </a:solidFill>
                <a:latin typeface="Tahoma"/>
                <a:cs typeface="Tahoma"/>
              </a:rPr>
              <a:t> </a:t>
            </a:r>
            <a:r>
              <a:rPr sz="1300" dirty="0">
                <a:solidFill>
                  <a:srgbClr val="001F5F"/>
                </a:solidFill>
                <a:latin typeface="Tahoma"/>
                <a:cs typeface="Tahoma"/>
              </a:rPr>
              <a:t>validations,</a:t>
            </a:r>
            <a:r>
              <a:rPr sz="1300" spc="-45" dirty="0">
                <a:solidFill>
                  <a:srgbClr val="001F5F"/>
                </a:solidFill>
                <a:latin typeface="Tahoma"/>
                <a:cs typeface="Tahoma"/>
              </a:rPr>
              <a:t> </a:t>
            </a:r>
            <a:r>
              <a:rPr sz="1300" dirty="0">
                <a:solidFill>
                  <a:srgbClr val="001F5F"/>
                </a:solidFill>
                <a:latin typeface="Tahoma"/>
                <a:cs typeface="Tahoma"/>
              </a:rPr>
              <a:t>thereby</a:t>
            </a:r>
            <a:r>
              <a:rPr sz="1300" spc="-30" dirty="0">
                <a:solidFill>
                  <a:srgbClr val="001F5F"/>
                </a:solidFill>
                <a:latin typeface="Tahoma"/>
                <a:cs typeface="Tahoma"/>
              </a:rPr>
              <a:t> </a:t>
            </a:r>
            <a:r>
              <a:rPr sz="1300" dirty="0">
                <a:solidFill>
                  <a:srgbClr val="001F5F"/>
                </a:solidFill>
                <a:latin typeface="Tahoma"/>
                <a:cs typeface="Tahoma"/>
              </a:rPr>
              <a:t>minimizing</a:t>
            </a:r>
            <a:r>
              <a:rPr sz="1300" spc="-55" dirty="0">
                <a:solidFill>
                  <a:srgbClr val="001F5F"/>
                </a:solidFill>
                <a:latin typeface="Tahoma"/>
                <a:cs typeface="Tahoma"/>
              </a:rPr>
              <a:t> </a:t>
            </a:r>
            <a:r>
              <a:rPr sz="1300" dirty="0">
                <a:solidFill>
                  <a:srgbClr val="001F5F"/>
                </a:solidFill>
                <a:latin typeface="Tahoma"/>
                <a:cs typeface="Tahoma"/>
              </a:rPr>
              <a:t>errors</a:t>
            </a:r>
            <a:r>
              <a:rPr sz="1300" spc="-30" dirty="0">
                <a:solidFill>
                  <a:srgbClr val="001F5F"/>
                </a:solidFill>
                <a:latin typeface="Tahoma"/>
                <a:cs typeface="Tahoma"/>
              </a:rPr>
              <a:t> </a:t>
            </a:r>
            <a:r>
              <a:rPr sz="1300" dirty="0">
                <a:solidFill>
                  <a:srgbClr val="001F5F"/>
                </a:solidFill>
                <a:latin typeface="Tahoma"/>
                <a:cs typeface="Tahoma"/>
              </a:rPr>
              <a:t>at</a:t>
            </a:r>
            <a:r>
              <a:rPr sz="1300" spc="-45" dirty="0">
                <a:solidFill>
                  <a:srgbClr val="001F5F"/>
                </a:solidFill>
                <a:latin typeface="Tahoma"/>
                <a:cs typeface="Tahoma"/>
              </a:rPr>
              <a:t> </a:t>
            </a:r>
            <a:r>
              <a:rPr sz="1300" dirty="0">
                <a:solidFill>
                  <a:srgbClr val="001F5F"/>
                </a:solidFill>
                <a:latin typeface="Tahoma"/>
                <a:cs typeface="Tahoma"/>
              </a:rPr>
              <a:t>the</a:t>
            </a:r>
            <a:r>
              <a:rPr sz="1300" spc="-40" dirty="0">
                <a:solidFill>
                  <a:srgbClr val="001F5F"/>
                </a:solidFill>
                <a:latin typeface="Tahoma"/>
                <a:cs typeface="Tahoma"/>
              </a:rPr>
              <a:t> </a:t>
            </a:r>
            <a:r>
              <a:rPr sz="1300" dirty="0">
                <a:solidFill>
                  <a:srgbClr val="001F5F"/>
                </a:solidFill>
                <a:latin typeface="Tahoma"/>
                <a:cs typeface="Tahoma"/>
              </a:rPr>
              <a:t>time</a:t>
            </a:r>
            <a:r>
              <a:rPr sz="1300" spc="-45" dirty="0">
                <a:solidFill>
                  <a:srgbClr val="001F5F"/>
                </a:solidFill>
                <a:latin typeface="Tahoma"/>
                <a:cs typeface="Tahoma"/>
              </a:rPr>
              <a:t> </a:t>
            </a:r>
            <a:r>
              <a:rPr sz="1300" dirty="0">
                <a:solidFill>
                  <a:srgbClr val="001F5F"/>
                </a:solidFill>
                <a:latin typeface="Tahoma"/>
                <a:cs typeface="Tahoma"/>
              </a:rPr>
              <a:t>of</a:t>
            </a:r>
            <a:r>
              <a:rPr sz="1300" spc="-35" dirty="0">
                <a:solidFill>
                  <a:srgbClr val="001F5F"/>
                </a:solidFill>
                <a:latin typeface="Tahoma"/>
                <a:cs typeface="Tahoma"/>
              </a:rPr>
              <a:t> </a:t>
            </a:r>
            <a:r>
              <a:rPr sz="1300" spc="-10" dirty="0">
                <a:solidFill>
                  <a:srgbClr val="001F5F"/>
                </a:solidFill>
                <a:latin typeface="Tahoma"/>
                <a:cs typeface="Tahoma"/>
              </a:rPr>
              <a:t>filling</a:t>
            </a:r>
            <a:endParaRPr sz="1300" dirty="0">
              <a:latin typeface="Tahoma"/>
              <a:cs typeface="Tahoma"/>
            </a:endParaRPr>
          </a:p>
        </p:txBody>
      </p:sp>
      <p:grpSp>
        <p:nvGrpSpPr>
          <p:cNvPr id="123" name="object 23">
            <a:extLst>
              <a:ext uri="{FF2B5EF4-FFF2-40B4-BE49-F238E27FC236}">
                <a16:creationId xmlns:a16="http://schemas.microsoft.com/office/drawing/2014/main" id="{FA15C79B-2B35-5503-3E88-A6D611389340}"/>
              </a:ext>
            </a:extLst>
          </p:cNvPr>
          <p:cNvGrpSpPr/>
          <p:nvPr/>
        </p:nvGrpSpPr>
        <p:grpSpPr>
          <a:xfrm>
            <a:off x="2857373" y="4724400"/>
            <a:ext cx="8222615" cy="1044575"/>
            <a:chOff x="2857373" y="4724400"/>
            <a:chExt cx="8222615" cy="1044575"/>
          </a:xfrm>
        </p:grpSpPr>
        <p:sp>
          <p:nvSpPr>
            <p:cNvPr id="124" name="object 24">
              <a:extLst>
                <a:ext uri="{FF2B5EF4-FFF2-40B4-BE49-F238E27FC236}">
                  <a16:creationId xmlns:a16="http://schemas.microsoft.com/office/drawing/2014/main" id="{211B8A8B-AE0E-31B1-656C-6AB49E3BA09B}"/>
                </a:ext>
              </a:extLst>
            </p:cNvPr>
            <p:cNvSpPr/>
            <p:nvPr/>
          </p:nvSpPr>
          <p:spPr>
            <a:xfrm>
              <a:off x="2971800" y="4724400"/>
              <a:ext cx="494030" cy="495300"/>
            </a:xfrm>
            <a:custGeom>
              <a:avLst/>
              <a:gdLst/>
              <a:ahLst/>
              <a:cxnLst/>
              <a:rect l="l" t="t" r="r" b="b"/>
              <a:pathLst>
                <a:path w="494029" h="495300">
                  <a:moveTo>
                    <a:pt x="246887" y="0"/>
                  </a:moveTo>
                  <a:lnTo>
                    <a:pt x="197118" y="5031"/>
                  </a:lnTo>
                  <a:lnTo>
                    <a:pt x="150768" y="19460"/>
                  </a:lnTo>
                  <a:lnTo>
                    <a:pt x="108830" y="42293"/>
                  </a:lnTo>
                  <a:lnTo>
                    <a:pt x="72294" y="72532"/>
                  </a:lnTo>
                  <a:lnTo>
                    <a:pt x="42152" y="109184"/>
                  </a:lnTo>
                  <a:lnTo>
                    <a:pt x="19395" y="151251"/>
                  </a:lnTo>
                  <a:lnTo>
                    <a:pt x="5014" y="197738"/>
                  </a:lnTo>
                  <a:lnTo>
                    <a:pt x="0" y="247650"/>
                  </a:lnTo>
                  <a:lnTo>
                    <a:pt x="5014" y="297561"/>
                  </a:lnTo>
                  <a:lnTo>
                    <a:pt x="19395" y="344048"/>
                  </a:lnTo>
                  <a:lnTo>
                    <a:pt x="42152" y="386115"/>
                  </a:lnTo>
                  <a:lnTo>
                    <a:pt x="72294" y="422767"/>
                  </a:lnTo>
                  <a:lnTo>
                    <a:pt x="108830" y="453006"/>
                  </a:lnTo>
                  <a:lnTo>
                    <a:pt x="150768" y="475839"/>
                  </a:lnTo>
                  <a:lnTo>
                    <a:pt x="197118" y="490268"/>
                  </a:lnTo>
                  <a:lnTo>
                    <a:pt x="246887" y="495300"/>
                  </a:lnTo>
                  <a:lnTo>
                    <a:pt x="296657" y="490268"/>
                  </a:lnTo>
                  <a:lnTo>
                    <a:pt x="343007" y="475839"/>
                  </a:lnTo>
                  <a:lnTo>
                    <a:pt x="384945" y="453006"/>
                  </a:lnTo>
                  <a:lnTo>
                    <a:pt x="421481" y="422767"/>
                  </a:lnTo>
                  <a:lnTo>
                    <a:pt x="451623" y="386115"/>
                  </a:lnTo>
                  <a:lnTo>
                    <a:pt x="474380" y="344048"/>
                  </a:lnTo>
                  <a:lnTo>
                    <a:pt x="488761" y="297561"/>
                  </a:lnTo>
                  <a:lnTo>
                    <a:pt x="493775" y="247650"/>
                  </a:lnTo>
                  <a:lnTo>
                    <a:pt x="488761" y="197738"/>
                  </a:lnTo>
                  <a:lnTo>
                    <a:pt x="474380" y="151251"/>
                  </a:lnTo>
                  <a:lnTo>
                    <a:pt x="451623" y="109184"/>
                  </a:lnTo>
                  <a:lnTo>
                    <a:pt x="421481" y="72532"/>
                  </a:lnTo>
                  <a:lnTo>
                    <a:pt x="384945" y="42293"/>
                  </a:lnTo>
                  <a:lnTo>
                    <a:pt x="343007" y="19460"/>
                  </a:lnTo>
                  <a:lnTo>
                    <a:pt x="296657" y="5031"/>
                  </a:lnTo>
                  <a:lnTo>
                    <a:pt x="246887" y="0"/>
                  </a:lnTo>
                  <a:close/>
                </a:path>
              </a:pathLst>
            </a:custGeom>
            <a:solidFill>
              <a:srgbClr val="001F5F"/>
            </a:solidFill>
          </p:spPr>
          <p:txBody>
            <a:bodyPr wrap="square" lIns="0" tIns="0" rIns="0" bIns="0" rtlCol="0"/>
            <a:lstStyle/>
            <a:p>
              <a:endParaRPr/>
            </a:p>
          </p:txBody>
        </p:sp>
        <p:sp>
          <p:nvSpPr>
            <p:cNvPr id="125" name="object 25">
              <a:extLst>
                <a:ext uri="{FF2B5EF4-FFF2-40B4-BE49-F238E27FC236}">
                  <a16:creationId xmlns:a16="http://schemas.microsoft.com/office/drawing/2014/main" id="{E16AC877-3A8C-0D8A-2D73-54925C03D97B}"/>
                </a:ext>
              </a:extLst>
            </p:cNvPr>
            <p:cNvSpPr/>
            <p:nvPr/>
          </p:nvSpPr>
          <p:spPr>
            <a:xfrm>
              <a:off x="2860548" y="5369051"/>
              <a:ext cx="8216265" cy="396240"/>
            </a:xfrm>
            <a:custGeom>
              <a:avLst/>
              <a:gdLst/>
              <a:ahLst/>
              <a:cxnLst/>
              <a:rect l="l" t="t" r="r" b="b"/>
              <a:pathLst>
                <a:path w="8216265" h="396239">
                  <a:moveTo>
                    <a:pt x="0" y="396240"/>
                  </a:moveTo>
                  <a:lnTo>
                    <a:pt x="8215883" y="396240"/>
                  </a:lnTo>
                  <a:lnTo>
                    <a:pt x="8215883" y="0"/>
                  </a:lnTo>
                  <a:lnTo>
                    <a:pt x="0" y="0"/>
                  </a:lnTo>
                  <a:lnTo>
                    <a:pt x="0" y="396240"/>
                  </a:lnTo>
                  <a:close/>
                </a:path>
              </a:pathLst>
            </a:custGeom>
            <a:ln w="6350">
              <a:solidFill>
                <a:srgbClr val="001F5F"/>
              </a:solidFill>
            </a:ln>
          </p:spPr>
          <p:txBody>
            <a:bodyPr wrap="square" lIns="0" tIns="0" rIns="0" bIns="0" rtlCol="0"/>
            <a:lstStyle/>
            <a:p>
              <a:endParaRPr/>
            </a:p>
          </p:txBody>
        </p:sp>
      </p:grpSp>
      <p:sp>
        <p:nvSpPr>
          <p:cNvPr id="126" name="object 26">
            <a:extLst>
              <a:ext uri="{FF2B5EF4-FFF2-40B4-BE49-F238E27FC236}">
                <a16:creationId xmlns:a16="http://schemas.microsoft.com/office/drawing/2014/main" id="{4E9AC719-FFC1-DE35-261D-1007908E8FD8}"/>
              </a:ext>
            </a:extLst>
          </p:cNvPr>
          <p:cNvSpPr txBox="1"/>
          <p:nvPr/>
        </p:nvSpPr>
        <p:spPr>
          <a:xfrm>
            <a:off x="3162045" y="5445658"/>
            <a:ext cx="713422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001F5F"/>
                </a:solidFill>
                <a:latin typeface="Tahoma"/>
                <a:cs typeface="Tahoma"/>
              </a:rPr>
              <a:t>Maximum</a:t>
            </a:r>
            <a:r>
              <a:rPr sz="1300" spc="-30" dirty="0">
                <a:solidFill>
                  <a:srgbClr val="001F5F"/>
                </a:solidFill>
                <a:latin typeface="Tahoma"/>
                <a:cs typeface="Tahoma"/>
              </a:rPr>
              <a:t> </a:t>
            </a:r>
            <a:r>
              <a:rPr sz="1300" dirty="0">
                <a:solidFill>
                  <a:srgbClr val="001F5F"/>
                </a:solidFill>
                <a:latin typeface="Tahoma"/>
                <a:cs typeface="Tahoma"/>
              </a:rPr>
              <a:t>size</a:t>
            </a:r>
            <a:r>
              <a:rPr sz="1300" spc="-30" dirty="0">
                <a:solidFill>
                  <a:srgbClr val="001F5F"/>
                </a:solidFill>
                <a:latin typeface="Tahoma"/>
                <a:cs typeface="Tahoma"/>
              </a:rPr>
              <a:t> </a:t>
            </a:r>
            <a:r>
              <a:rPr sz="1300" dirty="0">
                <a:solidFill>
                  <a:srgbClr val="001F5F"/>
                </a:solidFill>
                <a:latin typeface="Tahoma"/>
                <a:cs typeface="Tahoma"/>
              </a:rPr>
              <a:t>of</a:t>
            </a:r>
            <a:r>
              <a:rPr sz="1300" spc="-50" dirty="0">
                <a:solidFill>
                  <a:srgbClr val="001F5F"/>
                </a:solidFill>
                <a:latin typeface="Tahoma"/>
                <a:cs typeface="Tahoma"/>
              </a:rPr>
              <a:t> </a:t>
            </a:r>
            <a:r>
              <a:rPr sz="1300" dirty="0">
                <a:solidFill>
                  <a:srgbClr val="001F5F"/>
                </a:solidFill>
                <a:latin typeface="Tahoma"/>
                <a:cs typeface="Tahoma"/>
              </a:rPr>
              <a:t>individual</a:t>
            </a:r>
            <a:r>
              <a:rPr sz="1300" spc="-50" dirty="0">
                <a:solidFill>
                  <a:srgbClr val="001F5F"/>
                </a:solidFill>
                <a:latin typeface="Tahoma"/>
                <a:cs typeface="Tahoma"/>
              </a:rPr>
              <a:t> </a:t>
            </a:r>
            <a:r>
              <a:rPr sz="1300" dirty="0">
                <a:solidFill>
                  <a:srgbClr val="001F5F"/>
                </a:solidFill>
                <a:latin typeface="Tahoma"/>
                <a:cs typeface="Tahoma"/>
              </a:rPr>
              <a:t>attachments</a:t>
            </a:r>
            <a:r>
              <a:rPr sz="1300" spc="-20" dirty="0">
                <a:solidFill>
                  <a:srgbClr val="001F5F"/>
                </a:solidFill>
                <a:latin typeface="Tahoma"/>
                <a:cs typeface="Tahoma"/>
              </a:rPr>
              <a:t> </a:t>
            </a:r>
            <a:r>
              <a:rPr sz="1300" dirty="0">
                <a:solidFill>
                  <a:srgbClr val="001F5F"/>
                </a:solidFill>
                <a:latin typeface="Tahoma"/>
                <a:cs typeface="Tahoma"/>
              </a:rPr>
              <a:t>increased</a:t>
            </a:r>
            <a:r>
              <a:rPr sz="1300" spc="-30" dirty="0">
                <a:solidFill>
                  <a:srgbClr val="001F5F"/>
                </a:solidFill>
                <a:latin typeface="Tahoma"/>
                <a:cs typeface="Tahoma"/>
              </a:rPr>
              <a:t> </a:t>
            </a:r>
            <a:r>
              <a:rPr sz="1300" dirty="0">
                <a:solidFill>
                  <a:srgbClr val="001F5F"/>
                </a:solidFill>
                <a:latin typeface="Tahoma"/>
                <a:cs typeface="Tahoma"/>
              </a:rPr>
              <a:t>to</a:t>
            </a:r>
            <a:r>
              <a:rPr sz="1300" spc="-40" dirty="0">
                <a:solidFill>
                  <a:srgbClr val="001F5F"/>
                </a:solidFill>
                <a:latin typeface="Tahoma"/>
                <a:cs typeface="Tahoma"/>
              </a:rPr>
              <a:t> </a:t>
            </a:r>
            <a:r>
              <a:rPr sz="1300" dirty="0">
                <a:solidFill>
                  <a:srgbClr val="001F5F"/>
                </a:solidFill>
                <a:latin typeface="Tahoma"/>
                <a:cs typeface="Tahoma"/>
              </a:rPr>
              <a:t>2</a:t>
            </a:r>
            <a:r>
              <a:rPr sz="1300" spc="-45" dirty="0">
                <a:solidFill>
                  <a:srgbClr val="001F5F"/>
                </a:solidFill>
                <a:latin typeface="Tahoma"/>
                <a:cs typeface="Tahoma"/>
              </a:rPr>
              <a:t> </a:t>
            </a:r>
            <a:r>
              <a:rPr sz="1300" dirty="0">
                <a:solidFill>
                  <a:srgbClr val="001F5F"/>
                </a:solidFill>
                <a:latin typeface="Tahoma"/>
                <a:cs typeface="Tahoma"/>
              </a:rPr>
              <a:t>MB</a:t>
            </a:r>
            <a:r>
              <a:rPr sz="1300" spc="-40" dirty="0">
                <a:solidFill>
                  <a:srgbClr val="001F5F"/>
                </a:solidFill>
                <a:latin typeface="Tahoma"/>
                <a:cs typeface="Tahoma"/>
              </a:rPr>
              <a:t> </a:t>
            </a:r>
            <a:r>
              <a:rPr sz="1300" dirty="0">
                <a:solidFill>
                  <a:srgbClr val="001F5F"/>
                </a:solidFill>
                <a:latin typeface="Tahoma"/>
                <a:cs typeface="Tahoma"/>
              </a:rPr>
              <a:t>&amp;</a:t>
            </a:r>
            <a:r>
              <a:rPr sz="1300" spc="-45" dirty="0">
                <a:solidFill>
                  <a:srgbClr val="001F5F"/>
                </a:solidFill>
                <a:latin typeface="Tahoma"/>
                <a:cs typeface="Tahoma"/>
              </a:rPr>
              <a:t> </a:t>
            </a:r>
            <a:r>
              <a:rPr sz="1300" dirty="0">
                <a:solidFill>
                  <a:srgbClr val="001F5F"/>
                </a:solidFill>
                <a:latin typeface="Tahoma"/>
                <a:cs typeface="Tahoma"/>
              </a:rPr>
              <a:t>overall</a:t>
            </a:r>
            <a:r>
              <a:rPr sz="1300" spc="-40" dirty="0">
                <a:solidFill>
                  <a:srgbClr val="001F5F"/>
                </a:solidFill>
                <a:latin typeface="Tahoma"/>
                <a:cs typeface="Tahoma"/>
              </a:rPr>
              <a:t> </a:t>
            </a:r>
            <a:r>
              <a:rPr sz="1300" dirty="0">
                <a:solidFill>
                  <a:srgbClr val="001F5F"/>
                </a:solidFill>
                <a:latin typeface="Tahoma"/>
                <a:cs typeface="Tahoma"/>
              </a:rPr>
              <a:t>form</a:t>
            </a:r>
            <a:r>
              <a:rPr sz="1300" spc="-40" dirty="0">
                <a:solidFill>
                  <a:srgbClr val="001F5F"/>
                </a:solidFill>
                <a:latin typeface="Tahoma"/>
                <a:cs typeface="Tahoma"/>
              </a:rPr>
              <a:t> </a:t>
            </a:r>
            <a:r>
              <a:rPr sz="1300" dirty="0">
                <a:solidFill>
                  <a:srgbClr val="001F5F"/>
                </a:solidFill>
                <a:latin typeface="Tahoma"/>
                <a:cs typeface="Tahoma"/>
              </a:rPr>
              <a:t>size</a:t>
            </a:r>
            <a:r>
              <a:rPr sz="1300" spc="-35" dirty="0">
                <a:solidFill>
                  <a:srgbClr val="001F5F"/>
                </a:solidFill>
                <a:latin typeface="Tahoma"/>
                <a:cs typeface="Tahoma"/>
              </a:rPr>
              <a:t> </a:t>
            </a:r>
            <a:r>
              <a:rPr sz="1300" dirty="0">
                <a:solidFill>
                  <a:srgbClr val="001F5F"/>
                </a:solidFill>
                <a:latin typeface="Tahoma"/>
                <a:cs typeface="Tahoma"/>
              </a:rPr>
              <a:t>increased</a:t>
            </a:r>
            <a:r>
              <a:rPr sz="1300" spc="-40" dirty="0">
                <a:solidFill>
                  <a:srgbClr val="001F5F"/>
                </a:solidFill>
                <a:latin typeface="Tahoma"/>
                <a:cs typeface="Tahoma"/>
              </a:rPr>
              <a:t> </a:t>
            </a:r>
            <a:r>
              <a:rPr sz="1300" dirty="0">
                <a:solidFill>
                  <a:srgbClr val="001F5F"/>
                </a:solidFill>
                <a:latin typeface="Tahoma"/>
                <a:cs typeface="Tahoma"/>
              </a:rPr>
              <a:t>to</a:t>
            </a:r>
            <a:r>
              <a:rPr sz="1300" spc="-40" dirty="0">
                <a:solidFill>
                  <a:srgbClr val="001F5F"/>
                </a:solidFill>
                <a:latin typeface="Tahoma"/>
                <a:cs typeface="Tahoma"/>
              </a:rPr>
              <a:t> </a:t>
            </a:r>
            <a:r>
              <a:rPr sz="1300" dirty="0">
                <a:solidFill>
                  <a:srgbClr val="001F5F"/>
                </a:solidFill>
                <a:latin typeface="Tahoma"/>
                <a:cs typeface="Tahoma"/>
              </a:rPr>
              <a:t>10</a:t>
            </a:r>
            <a:r>
              <a:rPr sz="1300" spc="-45" dirty="0">
                <a:solidFill>
                  <a:srgbClr val="001F5F"/>
                </a:solidFill>
                <a:latin typeface="Tahoma"/>
                <a:cs typeface="Tahoma"/>
              </a:rPr>
              <a:t> </a:t>
            </a:r>
            <a:r>
              <a:rPr sz="1300" spc="-25" dirty="0">
                <a:solidFill>
                  <a:srgbClr val="001F5F"/>
                </a:solidFill>
                <a:latin typeface="Tahoma"/>
                <a:cs typeface="Tahoma"/>
              </a:rPr>
              <a:t>MB</a:t>
            </a:r>
            <a:endParaRPr sz="1300" dirty="0">
              <a:latin typeface="Tahoma"/>
              <a:cs typeface="Tahoma"/>
            </a:endParaRPr>
          </a:p>
        </p:txBody>
      </p:sp>
      <p:sp>
        <p:nvSpPr>
          <p:cNvPr id="127" name="object 27">
            <a:extLst>
              <a:ext uri="{FF2B5EF4-FFF2-40B4-BE49-F238E27FC236}">
                <a16:creationId xmlns:a16="http://schemas.microsoft.com/office/drawing/2014/main" id="{CCD22A90-3C3D-4C34-1283-99B41FB5B6FC}"/>
              </a:ext>
            </a:extLst>
          </p:cNvPr>
          <p:cNvSpPr/>
          <p:nvPr/>
        </p:nvSpPr>
        <p:spPr>
          <a:xfrm>
            <a:off x="2612135" y="5318759"/>
            <a:ext cx="495300" cy="495300"/>
          </a:xfrm>
          <a:custGeom>
            <a:avLst/>
            <a:gdLst/>
            <a:ahLst/>
            <a:cxnLst/>
            <a:rect l="l" t="t" r="r" b="b"/>
            <a:pathLst>
              <a:path w="495300" h="495300">
                <a:moveTo>
                  <a:pt x="247650" y="0"/>
                </a:moveTo>
                <a:lnTo>
                  <a:pt x="197738" y="5031"/>
                </a:lnTo>
                <a:lnTo>
                  <a:pt x="151251" y="19460"/>
                </a:lnTo>
                <a:lnTo>
                  <a:pt x="109184" y="42293"/>
                </a:lnTo>
                <a:lnTo>
                  <a:pt x="72532" y="72532"/>
                </a:lnTo>
                <a:lnTo>
                  <a:pt x="42293" y="109184"/>
                </a:lnTo>
                <a:lnTo>
                  <a:pt x="19460" y="151251"/>
                </a:lnTo>
                <a:lnTo>
                  <a:pt x="5031" y="197738"/>
                </a:lnTo>
                <a:lnTo>
                  <a:pt x="0" y="247649"/>
                </a:lnTo>
                <a:lnTo>
                  <a:pt x="5031" y="297561"/>
                </a:lnTo>
                <a:lnTo>
                  <a:pt x="19460" y="344048"/>
                </a:lnTo>
                <a:lnTo>
                  <a:pt x="42293" y="386115"/>
                </a:lnTo>
                <a:lnTo>
                  <a:pt x="72532" y="422767"/>
                </a:lnTo>
                <a:lnTo>
                  <a:pt x="109184" y="453006"/>
                </a:lnTo>
                <a:lnTo>
                  <a:pt x="151251" y="475839"/>
                </a:lnTo>
                <a:lnTo>
                  <a:pt x="197738" y="490268"/>
                </a:lnTo>
                <a:lnTo>
                  <a:pt x="247650" y="495299"/>
                </a:lnTo>
                <a:lnTo>
                  <a:pt x="297561" y="490268"/>
                </a:lnTo>
                <a:lnTo>
                  <a:pt x="344048" y="475839"/>
                </a:lnTo>
                <a:lnTo>
                  <a:pt x="386115" y="453006"/>
                </a:lnTo>
                <a:lnTo>
                  <a:pt x="422767" y="422767"/>
                </a:lnTo>
                <a:lnTo>
                  <a:pt x="453006" y="386115"/>
                </a:lnTo>
                <a:lnTo>
                  <a:pt x="475839" y="344048"/>
                </a:lnTo>
                <a:lnTo>
                  <a:pt x="490268" y="297561"/>
                </a:lnTo>
                <a:lnTo>
                  <a:pt x="495300" y="247649"/>
                </a:lnTo>
                <a:lnTo>
                  <a:pt x="490268" y="197738"/>
                </a:lnTo>
                <a:lnTo>
                  <a:pt x="475839" y="151251"/>
                </a:lnTo>
                <a:lnTo>
                  <a:pt x="453006" y="109184"/>
                </a:lnTo>
                <a:lnTo>
                  <a:pt x="422767" y="72532"/>
                </a:lnTo>
                <a:lnTo>
                  <a:pt x="386115" y="42293"/>
                </a:lnTo>
                <a:lnTo>
                  <a:pt x="344048" y="19460"/>
                </a:lnTo>
                <a:lnTo>
                  <a:pt x="297561" y="5031"/>
                </a:lnTo>
                <a:lnTo>
                  <a:pt x="247650" y="0"/>
                </a:lnTo>
                <a:close/>
              </a:path>
            </a:pathLst>
          </a:custGeom>
          <a:solidFill>
            <a:srgbClr val="CA5F15"/>
          </a:solidFill>
        </p:spPr>
        <p:txBody>
          <a:bodyPr wrap="square" lIns="0" tIns="0" rIns="0" bIns="0" rtlCol="0"/>
          <a:lstStyle/>
          <a:p>
            <a:endParaRPr/>
          </a:p>
        </p:txBody>
      </p:sp>
      <p:sp>
        <p:nvSpPr>
          <p:cNvPr id="128" name="object 28">
            <a:extLst>
              <a:ext uri="{FF2B5EF4-FFF2-40B4-BE49-F238E27FC236}">
                <a16:creationId xmlns:a16="http://schemas.microsoft.com/office/drawing/2014/main" id="{5BB39137-AE31-BA0F-827E-0B999DE21AF0}"/>
              </a:ext>
            </a:extLst>
          </p:cNvPr>
          <p:cNvSpPr txBox="1"/>
          <p:nvPr/>
        </p:nvSpPr>
        <p:spPr>
          <a:xfrm>
            <a:off x="2787142" y="1891664"/>
            <a:ext cx="5226685" cy="223520"/>
          </a:xfrm>
          <a:prstGeom prst="rect">
            <a:avLst/>
          </a:prstGeom>
        </p:spPr>
        <p:txBody>
          <a:bodyPr vert="horz" wrap="square" lIns="0" tIns="0" rIns="0" bIns="0" rtlCol="0">
            <a:spAutoFit/>
          </a:bodyPr>
          <a:lstStyle/>
          <a:p>
            <a:pPr marL="12700">
              <a:lnSpc>
                <a:spcPts val="1714"/>
              </a:lnSpc>
              <a:tabLst>
                <a:tab pos="387350" algn="l"/>
              </a:tabLst>
            </a:pPr>
            <a:r>
              <a:rPr sz="1600" b="1" spc="-50" dirty="0">
                <a:solidFill>
                  <a:srgbClr val="E7E6E6"/>
                </a:solidFill>
                <a:latin typeface="Segoe UI Black"/>
                <a:cs typeface="Segoe UI Black"/>
              </a:rPr>
              <a:t>1</a:t>
            </a:r>
            <a:r>
              <a:rPr sz="1600" b="1" dirty="0">
                <a:solidFill>
                  <a:srgbClr val="E7E6E6"/>
                </a:solidFill>
                <a:latin typeface="Segoe UI Black"/>
                <a:cs typeface="Segoe UI Black"/>
              </a:rPr>
              <a:t>	</a:t>
            </a:r>
            <a:r>
              <a:rPr sz="1950" baseline="4273" dirty="0">
                <a:solidFill>
                  <a:srgbClr val="001F5F"/>
                </a:solidFill>
                <a:latin typeface="Tahoma"/>
                <a:cs typeface="Tahoma"/>
              </a:rPr>
              <a:t>Introduction</a:t>
            </a:r>
            <a:r>
              <a:rPr sz="1950" spc="-52" baseline="4273" dirty="0">
                <a:solidFill>
                  <a:srgbClr val="001F5F"/>
                </a:solidFill>
                <a:latin typeface="Tahoma"/>
                <a:cs typeface="Tahoma"/>
              </a:rPr>
              <a:t> </a:t>
            </a:r>
            <a:r>
              <a:rPr sz="1950" baseline="4273" dirty="0">
                <a:solidFill>
                  <a:srgbClr val="001F5F"/>
                </a:solidFill>
                <a:latin typeface="Tahoma"/>
                <a:cs typeface="Tahoma"/>
              </a:rPr>
              <a:t>to</a:t>
            </a:r>
            <a:r>
              <a:rPr sz="1950" spc="-75" baseline="4273" dirty="0">
                <a:solidFill>
                  <a:srgbClr val="001F5F"/>
                </a:solidFill>
                <a:latin typeface="Tahoma"/>
                <a:cs typeface="Tahoma"/>
              </a:rPr>
              <a:t> </a:t>
            </a:r>
            <a:r>
              <a:rPr sz="1950" spc="-30" baseline="4273" dirty="0">
                <a:solidFill>
                  <a:srgbClr val="001F5F"/>
                </a:solidFill>
                <a:latin typeface="Tahoma"/>
                <a:cs typeface="Tahoma"/>
              </a:rPr>
              <a:t>web-</a:t>
            </a:r>
            <a:r>
              <a:rPr sz="1950" baseline="4273" dirty="0">
                <a:solidFill>
                  <a:srgbClr val="001F5F"/>
                </a:solidFill>
                <a:latin typeface="Tahoma"/>
                <a:cs typeface="Tahoma"/>
              </a:rPr>
              <a:t>based</a:t>
            </a:r>
            <a:r>
              <a:rPr sz="1950" spc="-60" baseline="4273" dirty="0">
                <a:solidFill>
                  <a:srgbClr val="001F5F"/>
                </a:solidFill>
                <a:latin typeface="Tahoma"/>
                <a:cs typeface="Tahoma"/>
              </a:rPr>
              <a:t> </a:t>
            </a:r>
            <a:r>
              <a:rPr sz="1950" baseline="4273" dirty="0">
                <a:solidFill>
                  <a:srgbClr val="001F5F"/>
                </a:solidFill>
                <a:latin typeface="Tahoma"/>
                <a:cs typeface="Tahoma"/>
              </a:rPr>
              <a:t>forms,</a:t>
            </a:r>
            <a:r>
              <a:rPr sz="1950" spc="-89" baseline="4273" dirty="0">
                <a:solidFill>
                  <a:srgbClr val="001F5F"/>
                </a:solidFill>
                <a:latin typeface="Tahoma"/>
                <a:cs typeface="Tahoma"/>
              </a:rPr>
              <a:t> </a:t>
            </a:r>
            <a:r>
              <a:rPr sz="1950" baseline="4273" dirty="0">
                <a:solidFill>
                  <a:srgbClr val="001F5F"/>
                </a:solidFill>
                <a:latin typeface="Tahoma"/>
                <a:cs typeface="Tahoma"/>
              </a:rPr>
              <a:t>thereby</a:t>
            </a:r>
            <a:r>
              <a:rPr sz="1950" spc="-67" baseline="4273" dirty="0">
                <a:solidFill>
                  <a:srgbClr val="001F5F"/>
                </a:solidFill>
                <a:latin typeface="Tahoma"/>
                <a:cs typeface="Tahoma"/>
              </a:rPr>
              <a:t> </a:t>
            </a:r>
            <a:r>
              <a:rPr sz="1950" baseline="4273" dirty="0">
                <a:solidFill>
                  <a:srgbClr val="001F5F"/>
                </a:solidFill>
                <a:latin typeface="Tahoma"/>
                <a:cs typeface="Tahoma"/>
              </a:rPr>
              <a:t>reducing</a:t>
            </a:r>
            <a:r>
              <a:rPr sz="1950" spc="-60" baseline="4273" dirty="0">
                <a:solidFill>
                  <a:srgbClr val="001F5F"/>
                </a:solidFill>
                <a:latin typeface="Tahoma"/>
                <a:cs typeface="Tahoma"/>
              </a:rPr>
              <a:t> </a:t>
            </a:r>
            <a:r>
              <a:rPr sz="1950" baseline="4273" dirty="0">
                <a:solidFill>
                  <a:srgbClr val="001F5F"/>
                </a:solidFill>
                <a:latin typeface="Tahoma"/>
                <a:cs typeface="Tahoma"/>
              </a:rPr>
              <a:t>manual</a:t>
            </a:r>
            <a:r>
              <a:rPr sz="1950" spc="-82" baseline="4273" dirty="0">
                <a:solidFill>
                  <a:srgbClr val="001F5F"/>
                </a:solidFill>
                <a:latin typeface="Tahoma"/>
                <a:cs typeface="Tahoma"/>
              </a:rPr>
              <a:t> </a:t>
            </a:r>
            <a:r>
              <a:rPr sz="1950" spc="-15" baseline="4273" dirty="0">
                <a:solidFill>
                  <a:srgbClr val="001F5F"/>
                </a:solidFill>
                <a:latin typeface="Tahoma"/>
                <a:cs typeface="Tahoma"/>
              </a:rPr>
              <a:t>efforts</a:t>
            </a:r>
            <a:endParaRPr sz="1950" baseline="4273" dirty="0">
              <a:latin typeface="Tahoma"/>
              <a:cs typeface="Tahoma"/>
            </a:endParaRPr>
          </a:p>
        </p:txBody>
      </p:sp>
      <p:sp>
        <p:nvSpPr>
          <p:cNvPr id="129" name="object 29">
            <a:extLst>
              <a:ext uri="{FF2B5EF4-FFF2-40B4-BE49-F238E27FC236}">
                <a16:creationId xmlns:a16="http://schemas.microsoft.com/office/drawing/2014/main" id="{4CF0ECF4-9A39-08A3-1CD9-CB23FA72FB91}"/>
              </a:ext>
            </a:extLst>
          </p:cNvPr>
          <p:cNvSpPr txBox="1"/>
          <p:nvPr/>
        </p:nvSpPr>
        <p:spPr>
          <a:xfrm>
            <a:off x="3139567" y="2463164"/>
            <a:ext cx="14732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E7E6E6"/>
                </a:solidFill>
                <a:latin typeface="Segoe UI Black"/>
                <a:cs typeface="Segoe UI Black"/>
              </a:rPr>
              <a:t>2</a:t>
            </a:r>
            <a:endParaRPr sz="1600">
              <a:latin typeface="Segoe UI Black"/>
              <a:cs typeface="Segoe UI Black"/>
            </a:endParaRPr>
          </a:p>
        </p:txBody>
      </p:sp>
      <p:sp>
        <p:nvSpPr>
          <p:cNvPr id="130" name="object 30">
            <a:extLst>
              <a:ext uri="{FF2B5EF4-FFF2-40B4-BE49-F238E27FC236}">
                <a16:creationId xmlns:a16="http://schemas.microsoft.com/office/drawing/2014/main" id="{46ACF74A-2331-5DD5-E8FF-4DC8EB5ECD1E}"/>
              </a:ext>
            </a:extLst>
          </p:cNvPr>
          <p:cNvSpPr txBox="1"/>
          <p:nvPr/>
        </p:nvSpPr>
        <p:spPr>
          <a:xfrm>
            <a:off x="3348354" y="3041395"/>
            <a:ext cx="14732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E7E6E6"/>
                </a:solidFill>
                <a:latin typeface="Segoe UI Black"/>
                <a:cs typeface="Segoe UI Black"/>
              </a:rPr>
              <a:t>3</a:t>
            </a:r>
            <a:endParaRPr sz="1600">
              <a:latin typeface="Segoe UI Black"/>
              <a:cs typeface="Segoe UI Black"/>
            </a:endParaRPr>
          </a:p>
        </p:txBody>
      </p:sp>
      <p:sp>
        <p:nvSpPr>
          <p:cNvPr id="131" name="object 31">
            <a:extLst>
              <a:ext uri="{FF2B5EF4-FFF2-40B4-BE49-F238E27FC236}">
                <a16:creationId xmlns:a16="http://schemas.microsoft.com/office/drawing/2014/main" id="{629F5C88-CAAA-D1F3-0658-B0649EA26C3B}"/>
              </a:ext>
            </a:extLst>
          </p:cNvPr>
          <p:cNvSpPr txBox="1"/>
          <p:nvPr/>
        </p:nvSpPr>
        <p:spPr>
          <a:xfrm>
            <a:off x="3389757" y="3666871"/>
            <a:ext cx="5144135" cy="223520"/>
          </a:xfrm>
          <a:prstGeom prst="rect">
            <a:avLst/>
          </a:prstGeom>
        </p:spPr>
        <p:txBody>
          <a:bodyPr vert="horz" wrap="square" lIns="0" tIns="0" rIns="0" bIns="0" rtlCol="0">
            <a:spAutoFit/>
          </a:bodyPr>
          <a:lstStyle/>
          <a:p>
            <a:pPr marL="12700">
              <a:lnSpc>
                <a:spcPts val="1714"/>
              </a:lnSpc>
              <a:tabLst>
                <a:tab pos="402590" algn="l"/>
              </a:tabLst>
            </a:pPr>
            <a:r>
              <a:rPr lang="en-US" sz="1600" b="1" spc="-50" dirty="0">
                <a:solidFill>
                  <a:srgbClr val="E7E6E6"/>
                </a:solidFill>
                <a:latin typeface="Segoe UI Black"/>
                <a:cs typeface="Segoe UI Black"/>
              </a:rPr>
              <a:t>4</a:t>
            </a:r>
            <a:r>
              <a:rPr lang="en-US" sz="1600" b="1" dirty="0">
                <a:solidFill>
                  <a:srgbClr val="E7E6E6"/>
                </a:solidFill>
                <a:latin typeface="Segoe UI Black"/>
                <a:cs typeface="Segoe UI Black"/>
              </a:rPr>
              <a:t>	</a:t>
            </a:r>
            <a:r>
              <a:rPr lang="en-US" sz="1950" baseline="2136" dirty="0">
                <a:solidFill>
                  <a:srgbClr val="001F5F"/>
                </a:solidFill>
                <a:latin typeface="Tahoma"/>
                <a:cs typeface="Tahoma"/>
              </a:rPr>
              <a:t>Form</a:t>
            </a:r>
            <a:r>
              <a:rPr lang="en-US" sz="1950" spc="-75" baseline="2136" dirty="0">
                <a:solidFill>
                  <a:srgbClr val="001F5F"/>
                </a:solidFill>
                <a:latin typeface="Tahoma"/>
                <a:cs typeface="Tahoma"/>
              </a:rPr>
              <a:t> </a:t>
            </a:r>
            <a:r>
              <a:rPr lang="en-US" sz="1950" baseline="2136" dirty="0">
                <a:solidFill>
                  <a:srgbClr val="001F5F"/>
                </a:solidFill>
                <a:latin typeface="Tahoma"/>
                <a:cs typeface="Tahoma"/>
              </a:rPr>
              <a:t>fields</a:t>
            </a:r>
            <a:r>
              <a:rPr lang="en-US" sz="1950" spc="-60" baseline="2136" dirty="0">
                <a:solidFill>
                  <a:srgbClr val="001F5F"/>
                </a:solidFill>
                <a:latin typeface="Tahoma"/>
                <a:cs typeface="Tahoma"/>
              </a:rPr>
              <a:t> </a:t>
            </a:r>
            <a:r>
              <a:rPr lang="en-US" sz="1950" baseline="2136" dirty="0">
                <a:solidFill>
                  <a:srgbClr val="001F5F"/>
                </a:solidFill>
                <a:latin typeface="Tahoma"/>
                <a:cs typeface="Tahoma"/>
              </a:rPr>
              <a:t>optimization</a:t>
            </a:r>
            <a:r>
              <a:rPr lang="en-US" sz="1950" spc="-75" baseline="2136" dirty="0">
                <a:solidFill>
                  <a:srgbClr val="001F5F"/>
                </a:solidFill>
                <a:latin typeface="Tahoma"/>
                <a:cs typeface="Tahoma"/>
              </a:rPr>
              <a:t> </a:t>
            </a:r>
            <a:r>
              <a:rPr lang="en-US" sz="1950" baseline="2136" dirty="0">
                <a:solidFill>
                  <a:srgbClr val="001F5F"/>
                </a:solidFill>
                <a:latin typeface="Tahoma"/>
                <a:cs typeface="Tahoma"/>
              </a:rPr>
              <a:t>by</a:t>
            </a:r>
            <a:r>
              <a:rPr lang="en-US" sz="1950" spc="-52" baseline="2136" dirty="0">
                <a:solidFill>
                  <a:srgbClr val="001F5F"/>
                </a:solidFill>
                <a:latin typeface="Tahoma"/>
                <a:cs typeface="Tahoma"/>
              </a:rPr>
              <a:t> </a:t>
            </a:r>
            <a:r>
              <a:rPr lang="en-US" sz="1950" baseline="2136" dirty="0">
                <a:solidFill>
                  <a:srgbClr val="001F5F"/>
                </a:solidFill>
                <a:latin typeface="Tahoma"/>
                <a:cs typeface="Tahoma"/>
              </a:rPr>
              <a:t>removal</a:t>
            </a:r>
            <a:r>
              <a:rPr lang="en-US" sz="1950" spc="-60" baseline="2136" dirty="0">
                <a:solidFill>
                  <a:srgbClr val="001F5F"/>
                </a:solidFill>
                <a:latin typeface="Tahoma"/>
                <a:cs typeface="Tahoma"/>
              </a:rPr>
              <a:t> </a:t>
            </a:r>
            <a:r>
              <a:rPr lang="en-US" sz="1950" baseline="2136" dirty="0">
                <a:solidFill>
                  <a:srgbClr val="001F5F"/>
                </a:solidFill>
                <a:latin typeface="Tahoma"/>
                <a:cs typeface="Tahoma"/>
              </a:rPr>
              <a:t>of</a:t>
            </a:r>
            <a:r>
              <a:rPr lang="en-US" sz="1950" spc="-67" baseline="2136" dirty="0">
                <a:solidFill>
                  <a:srgbClr val="001F5F"/>
                </a:solidFill>
                <a:latin typeface="Tahoma"/>
                <a:cs typeface="Tahoma"/>
              </a:rPr>
              <a:t> </a:t>
            </a:r>
            <a:r>
              <a:rPr lang="en-US" sz="1950" spc="-15" baseline="2136" dirty="0">
                <a:solidFill>
                  <a:srgbClr val="001F5F"/>
                </a:solidFill>
                <a:latin typeface="Tahoma"/>
                <a:cs typeface="Tahoma"/>
              </a:rPr>
              <a:t>duplicate/redundant</a:t>
            </a:r>
            <a:r>
              <a:rPr lang="en-US" sz="1950" spc="-22" baseline="2136" dirty="0">
                <a:solidFill>
                  <a:srgbClr val="001F5F"/>
                </a:solidFill>
                <a:latin typeface="Tahoma"/>
                <a:cs typeface="Tahoma"/>
              </a:rPr>
              <a:t> </a:t>
            </a:r>
            <a:r>
              <a:rPr lang="en-US" sz="1950" spc="-15" baseline="2136" dirty="0">
                <a:solidFill>
                  <a:srgbClr val="001F5F"/>
                </a:solidFill>
                <a:latin typeface="Tahoma"/>
                <a:cs typeface="Tahoma"/>
              </a:rPr>
              <a:t>fields. </a:t>
            </a:r>
            <a:endParaRPr lang="en-US" sz="1950" baseline="2136" dirty="0">
              <a:latin typeface="Tahoma"/>
              <a:cs typeface="Tahoma"/>
            </a:endParaRPr>
          </a:p>
        </p:txBody>
      </p:sp>
      <p:sp>
        <p:nvSpPr>
          <p:cNvPr id="132" name="object 32">
            <a:extLst>
              <a:ext uri="{FF2B5EF4-FFF2-40B4-BE49-F238E27FC236}">
                <a16:creationId xmlns:a16="http://schemas.microsoft.com/office/drawing/2014/main" id="{D0B4C994-C043-0849-ED67-A9BE27A56186}"/>
              </a:ext>
            </a:extLst>
          </p:cNvPr>
          <p:cNvSpPr txBox="1"/>
          <p:nvPr/>
        </p:nvSpPr>
        <p:spPr>
          <a:xfrm>
            <a:off x="3332734" y="4231385"/>
            <a:ext cx="14732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E7E6E6"/>
                </a:solidFill>
                <a:latin typeface="Segoe UI Black"/>
                <a:cs typeface="Segoe UI Black"/>
              </a:rPr>
              <a:t>5</a:t>
            </a:r>
            <a:endParaRPr sz="1600">
              <a:latin typeface="Segoe UI Black"/>
              <a:cs typeface="Segoe UI Black"/>
            </a:endParaRPr>
          </a:p>
        </p:txBody>
      </p:sp>
      <p:sp>
        <p:nvSpPr>
          <p:cNvPr id="133" name="object 33">
            <a:extLst>
              <a:ext uri="{FF2B5EF4-FFF2-40B4-BE49-F238E27FC236}">
                <a16:creationId xmlns:a16="http://schemas.microsoft.com/office/drawing/2014/main" id="{E6F5E898-51CC-CB8C-A2AD-901217AF4291}"/>
              </a:ext>
            </a:extLst>
          </p:cNvPr>
          <p:cNvSpPr txBox="1"/>
          <p:nvPr/>
        </p:nvSpPr>
        <p:spPr>
          <a:xfrm>
            <a:off x="3141345" y="4819015"/>
            <a:ext cx="14732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E7E6E6"/>
                </a:solidFill>
                <a:latin typeface="Segoe UI Black"/>
                <a:cs typeface="Segoe UI Black"/>
              </a:rPr>
              <a:t>6</a:t>
            </a:r>
            <a:endParaRPr sz="1600">
              <a:latin typeface="Segoe UI Black"/>
              <a:cs typeface="Segoe UI Black"/>
            </a:endParaRPr>
          </a:p>
        </p:txBody>
      </p:sp>
      <p:sp>
        <p:nvSpPr>
          <p:cNvPr id="134" name="object 34">
            <a:extLst>
              <a:ext uri="{FF2B5EF4-FFF2-40B4-BE49-F238E27FC236}">
                <a16:creationId xmlns:a16="http://schemas.microsoft.com/office/drawing/2014/main" id="{EAB42432-D675-D68F-75AD-7D9A3FDE2035}"/>
              </a:ext>
            </a:extLst>
          </p:cNvPr>
          <p:cNvSpPr txBox="1"/>
          <p:nvPr/>
        </p:nvSpPr>
        <p:spPr>
          <a:xfrm>
            <a:off x="2777744" y="5429503"/>
            <a:ext cx="14732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E7E6E6"/>
                </a:solidFill>
                <a:latin typeface="Segoe UI Black"/>
                <a:cs typeface="Segoe UI Black"/>
              </a:rPr>
              <a:t>7</a:t>
            </a:r>
            <a:endParaRPr sz="1600">
              <a:latin typeface="Segoe UI Black"/>
              <a:cs typeface="Segoe UI Black"/>
            </a:endParaRPr>
          </a:p>
        </p:txBody>
      </p:sp>
      <p:pic>
        <p:nvPicPr>
          <p:cNvPr id="135" name="object 35">
            <a:extLst>
              <a:ext uri="{FF2B5EF4-FFF2-40B4-BE49-F238E27FC236}">
                <a16:creationId xmlns:a16="http://schemas.microsoft.com/office/drawing/2014/main" id="{4C3B6DF8-12DD-7E01-07C6-933F3B1041C9}"/>
              </a:ext>
            </a:extLst>
          </p:cNvPr>
          <p:cNvPicPr/>
          <p:nvPr/>
        </p:nvPicPr>
        <p:blipFill>
          <a:blip r:embed="rId4" cstate="print"/>
          <a:stretch>
            <a:fillRect/>
          </a:stretch>
        </p:blipFill>
        <p:spPr>
          <a:xfrm>
            <a:off x="658368" y="2947416"/>
            <a:ext cx="1527047" cy="1636775"/>
          </a:xfrm>
          <a:prstGeom prst="rect">
            <a:avLst/>
          </a:prstGeom>
        </p:spPr>
      </p:pic>
      <p:graphicFrame>
        <p:nvGraphicFramePr>
          <p:cNvPr id="142" name="Object 141">
            <a:extLst>
              <a:ext uri="{FF2B5EF4-FFF2-40B4-BE49-F238E27FC236}">
                <a16:creationId xmlns:a16="http://schemas.microsoft.com/office/drawing/2014/main" id="{55FED8D4-0884-619D-275F-92ACDC08B292}"/>
              </a:ext>
            </a:extLst>
          </p:cNvPr>
          <p:cNvGraphicFramePr>
            <a:graphicFrameLocks noChangeAspect="1"/>
          </p:cNvGraphicFramePr>
          <p:nvPr>
            <p:extLst>
              <p:ext uri="{D42A27DB-BD31-4B8C-83A1-F6EECF244321}">
                <p14:modId xmlns:p14="http://schemas.microsoft.com/office/powerpoint/2010/main" val="1645374539"/>
              </p:ext>
            </p:extLst>
          </p:nvPr>
        </p:nvGraphicFramePr>
        <p:xfrm>
          <a:off x="8533892" y="2268746"/>
          <a:ext cx="914400" cy="771525"/>
        </p:xfrm>
        <a:graphic>
          <a:graphicData uri="http://schemas.openxmlformats.org/presentationml/2006/ole">
            <mc:AlternateContent xmlns:mc="http://schemas.openxmlformats.org/markup-compatibility/2006">
              <mc:Choice xmlns:v="urn:schemas-microsoft-com:vml" Requires="v">
                <p:oleObj spid="_x0000_s1026" name="Worksheet" showAsIcon="1" r:id="rId5" imgW="914400" imgH="771480" progId="Excel.Sheet.12">
                  <p:embed/>
                </p:oleObj>
              </mc:Choice>
              <mc:Fallback>
                <p:oleObj name="Worksheet" showAsIcon="1" r:id="rId5" imgW="914400" imgH="771480" progId="Excel.Sheet.12">
                  <p:embed/>
                  <p:pic>
                    <p:nvPicPr>
                      <p:cNvPr id="0" name=""/>
                      <p:cNvPicPr/>
                      <p:nvPr/>
                    </p:nvPicPr>
                    <p:blipFill>
                      <a:blip r:embed="rId6"/>
                      <a:stretch>
                        <a:fillRect/>
                      </a:stretch>
                    </p:blipFill>
                    <p:spPr>
                      <a:xfrm>
                        <a:off x="8533892" y="226874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1616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28" y="426313"/>
            <a:ext cx="10553494" cy="976312"/>
          </a:xfrm>
        </p:spPr>
        <p:txBody>
          <a:bodyPr/>
          <a:lstStyle/>
          <a:p>
            <a:r>
              <a:rPr lang="en-IN" sz="2000" dirty="0"/>
              <a:t>USER</a:t>
            </a:r>
            <a:r>
              <a:rPr lang="en-IN" sz="2000" spc="-70" dirty="0"/>
              <a:t> </a:t>
            </a:r>
            <a:r>
              <a:rPr lang="en-IN" sz="2000" spc="-10" dirty="0"/>
              <a:t>REGISTRATION</a:t>
            </a:r>
            <a:r>
              <a:rPr lang="en-IN" sz="2000" spc="-30" dirty="0"/>
              <a:t> </a:t>
            </a:r>
            <a:r>
              <a:rPr lang="en-IN" sz="2000" dirty="0"/>
              <a:t>&amp;</a:t>
            </a:r>
            <a:r>
              <a:rPr lang="en-IN" sz="2000" spc="-75" dirty="0"/>
              <a:t> </a:t>
            </a:r>
            <a:r>
              <a:rPr lang="en-IN" sz="2000" dirty="0"/>
              <a:t>LOGIN</a:t>
            </a:r>
            <a:r>
              <a:rPr lang="en-IN" sz="2000" spc="-40" dirty="0"/>
              <a:t> </a:t>
            </a:r>
            <a:r>
              <a:rPr lang="en-IN" sz="2000" dirty="0"/>
              <a:t>-</a:t>
            </a:r>
            <a:r>
              <a:rPr lang="en-IN" sz="2000" spc="-80" dirty="0"/>
              <a:t> </a:t>
            </a:r>
            <a:r>
              <a:rPr lang="en-IN" sz="2000" spc="-10" dirty="0"/>
              <a:t>HIGHLIGHTS</a:t>
            </a:r>
            <a:endParaRPr lang="en-IN" sz="1600" dirty="0">
              <a:solidFill>
                <a:srgbClr val="336699"/>
              </a:solidFill>
            </a:endParaRPr>
          </a:p>
        </p:txBody>
      </p:sp>
      <p:grpSp>
        <p:nvGrpSpPr>
          <p:cNvPr id="7" name="object 8">
            <a:extLst>
              <a:ext uri="{FF2B5EF4-FFF2-40B4-BE49-F238E27FC236}">
                <a16:creationId xmlns:a16="http://schemas.microsoft.com/office/drawing/2014/main" id="{C6CEF8CA-5705-20A4-BE05-6B5E5F4E41DB}"/>
              </a:ext>
            </a:extLst>
          </p:cNvPr>
          <p:cNvGrpSpPr/>
          <p:nvPr/>
        </p:nvGrpSpPr>
        <p:grpSpPr>
          <a:xfrm>
            <a:off x="3488399" y="2485644"/>
            <a:ext cx="3642995" cy="3450590"/>
            <a:chOff x="3488399" y="2485644"/>
            <a:chExt cx="3642995" cy="3450590"/>
          </a:xfrm>
        </p:grpSpPr>
        <p:pic>
          <p:nvPicPr>
            <p:cNvPr id="8" name="object 9">
              <a:extLst>
                <a:ext uri="{FF2B5EF4-FFF2-40B4-BE49-F238E27FC236}">
                  <a16:creationId xmlns:a16="http://schemas.microsoft.com/office/drawing/2014/main" id="{16FC49C5-D7CC-8270-E901-15E6D660F7E7}"/>
                </a:ext>
              </a:extLst>
            </p:cNvPr>
            <p:cNvPicPr/>
            <p:nvPr/>
          </p:nvPicPr>
          <p:blipFill>
            <a:blip r:embed="rId3" cstate="print"/>
            <a:stretch>
              <a:fillRect/>
            </a:stretch>
          </p:blipFill>
          <p:spPr>
            <a:xfrm>
              <a:off x="3488399" y="3320749"/>
              <a:ext cx="1511880" cy="1473800"/>
            </a:xfrm>
            <a:prstGeom prst="rect">
              <a:avLst/>
            </a:prstGeom>
          </p:spPr>
        </p:pic>
        <p:sp>
          <p:nvSpPr>
            <p:cNvPr id="9" name="object 10">
              <a:extLst>
                <a:ext uri="{FF2B5EF4-FFF2-40B4-BE49-F238E27FC236}">
                  <a16:creationId xmlns:a16="http://schemas.microsoft.com/office/drawing/2014/main" id="{9403011B-D2AA-60F9-A57A-9FE151E5B8C1}"/>
                </a:ext>
              </a:extLst>
            </p:cNvPr>
            <p:cNvSpPr/>
            <p:nvPr/>
          </p:nvSpPr>
          <p:spPr>
            <a:xfrm>
              <a:off x="3532102" y="3315673"/>
              <a:ext cx="1428750" cy="1386840"/>
            </a:xfrm>
            <a:custGeom>
              <a:avLst/>
              <a:gdLst/>
              <a:ahLst/>
              <a:cxnLst/>
              <a:rect l="l" t="t" r="r" b="b"/>
              <a:pathLst>
                <a:path w="1428750" h="1386839">
                  <a:moveTo>
                    <a:pt x="520942" y="0"/>
                  </a:moveTo>
                  <a:lnTo>
                    <a:pt x="479621" y="1455"/>
                  </a:lnTo>
                  <a:lnTo>
                    <a:pt x="441083" y="16425"/>
                  </a:lnTo>
                  <a:lnTo>
                    <a:pt x="409114" y="44180"/>
                  </a:lnTo>
                  <a:lnTo>
                    <a:pt x="387498" y="83989"/>
                  </a:lnTo>
                  <a:lnTo>
                    <a:pt x="6498" y="1225338"/>
                  </a:lnTo>
                  <a:lnTo>
                    <a:pt x="0" y="1270204"/>
                  </a:lnTo>
                  <a:lnTo>
                    <a:pt x="9161" y="1311684"/>
                  </a:lnTo>
                  <a:lnTo>
                    <a:pt x="31247" y="1346877"/>
                  </a:lnTo>
                  <a:lnTo>
                    <a:pt x="63526" y="1372884"/>
                  </a:lnTo>
                  <a:lnTo>
                    <a:pt x="103262" y="1386804"/>
                  </a:lnTo>
                  <a:lnTo>
                    <a:pt x="147722" y="1385739"/>
                  </a:lnTo>
                  <a:lnTo>
                    <a:pt x="1329711" y="1144058"/>
                  </a:lnTo>
                  <a:lnTo>
                    <a:pt x="1371420" y="1128376"/>
                  </a:lnTo>
                  <a:lnTo>
                    <a:pt x="1402605" y="1100516"/>
                  </a:lnTo>
                  <a:lnTo>
                    <a:pt x="1421993" y="1064302"/>
                  </a:lnTo>
                  <a:lnTo>
                    <a:pt x="1428310" y="1023558"/>
                  </a:lnTo>
                  <a:lnTo>
                    <a:pt x="1420284" y="982109"/>
                  </a:lnTo>
                  <a:lnTo>
                    <a:pt x="1396640" y="943779"/>
                  </a:lnTo>
                  <a:lnTo>
                    <a:pt x="596794" y="40555"/>
                  </a:lnTo>
                  <a:lnTo>
                    <a:pt x="561262" y="12789"/>
                  </a:lnTo>
                  <a:lnTo>
                    <a:pt x="520942" y="0"/>
                  </a:lnTo>
                  <a:close/>
                </a:path>
              </a:pathLst>
            </a:custGeom>
            <a:solidFill>
              <a:srgbClr val="A4A4A4"/>
            </a:solidFill>
          </p:spPr>
          <p:txBody>
            <a:bodyPr wrap="square" lIns="0" tIns="0" rIns="0" bIns="0" rtlCol="0"/>
            <a:lstStyle/>
            <a:p>
              <a:endParaRPr/>
            </a:p>
          </p:txBody>
        </p:sp>
        <p:pic>
          <p:nvPicPr>
            <p:cNvPr id="10" name="object 11">
              <a:extLst>
                <a:ext uri="{FF2B5EF4-FFF2-40B4-BE49-F238E27FC236}">
                  <a16:creationId xmlns:a16="http://schemas.microsoft.com/office/drawing/2014/main" id="{348D4877-944E-8A01-D388-86B4A31D5944}"/>
                </a:ext>
              </a:extLst>
            </p:cNvPr>
            <p:cNvPicPr/>
            <p:nvPr/>
          </p:nvPicPr>
          <p:blipFill>
            <a:blip r:embed="rId4" cstate="print"/>
            <a:stretch>
              <a:fillRect/>
            </a:stretch>
          </p:blipFill>
          <p:spPr>
            <a:xfrm>
              <a:off x="3777996" y="2485644"/>
              <a:ext cx="1530096" cy="1493519"/>
            </a:xfrm>
            <a:prstGeom prst="rect">
              <a:avLst/>
            </a:prstGeom>
          </p:spPr>
        </p:pic>
        <p:sp>
          <p:nvSpPr>
            <p:cNvPr id="11" name="object 12">
              <a:extLst>
                <a:ext uri="{FF2B5EF4-FFF2-40B4-BE49-F238E27FC236}">
                  <a16:creationId xmlns:a16="http://schemas.microsoft.com/office/drawing/2014/main" id="{A49076E2-76E3-661B-4E49-64C553B4FBEF}"/>
                </a:ext>
              </a:extLst>
            </p:cNvPr>
            <p:cNvSpPr/>
            <p:nvPr/>
          </p:nvSpPr>
          <p:spPr>
            <a:xfrm>
              <a:off x="3830630" y="2490303"/>
              <a:ext cx="1428750" cy="1388745"/>
            </a:xfrm>
            <a:custGeom>
              <a:avLst/>
              <a:gdLst/>
              <a:ahLst/>
              <a:cxnLst/>
              <a:rect l="l" t="t" r="r" b="b"/>
              <a:pathLst>
                <a:path w="1428750" h="1388745">
                  <a:moveTo>
                    <a:pt x="1325325" y="0"/>
                  </a:moveTo>
                  <a:lnTo>
                    <a:pt x="1280865" y="1055"/>
                  </a:lnTo>
                  <a:lnTo>
                    <a:pt x="98749" y="242736"/>
                  </a:lnTo>
                  <a:lnTo>
                    <a:pt x="57038" y="258427"/>
                  </a:lnTo>
                  <a:lnTo>
                    <a:pt x="25837" y="286345"/>
                  </a:lnTo>
                  <a:lnTo>
                    <a:pt x="6404" y="322715"/>
                  </a:lnTo>
                  <a:lnTo>
                    <a:pt x="0" y="363763"/>
                  </a:lnTo>
                  <a:lnTo>
                    <a:pt x="7882" y="405714"/>
                  </a:lnTo>
                  <a:lnTo>
                    <a:pt x="31312" y="444793"/>
                  </a:lnTo>
                  <a:lnTo>
                    <a:pt x="831158" y="1348017"/>
                  </a:lnTo>
                  <a:lnTo>
                    <a:pt x="866690" y="1375783"/>
                  </a:lnTo>
                  <a:lnTo>
                    <a:pt x="907010" y="1388573"/>
                  </a:lnTo>
                  <a:lnTo>
                    <a:pt x="948331" y="1387118"/>
                  </a:lnTo>
                  <a:lnTo>
                    <a:pt x="986869" y="1372147"/>
                  </a:lnTo>
                  <a:lnTo>
                    <a:pt x="1018839" y="1344393"/>
                  </a:lnTo>
                  <a:lnTo>
                    <a:pt x="1040454" y="1304583"/>
                  </a:lnTo>
                  <a:lnTo>
                    <a:pt x="1422089" y="161583"/>
                  </a:lnTo>
                  <a:lnTo>
                    <a:pt x="1428588" y="116708"/>
                  </a:lnTo>
                  <a:lnTo>
                    <a:pt x="1419427" y="75205"/>
                  </a:lnTo>
                  <a:lnTo>
                    <a:pt x="1397340" y="39981"/>
                  </a:lnTo>
                  <a:lnTo>
                    <a:pt x="1365061" y="13944"/>
                  </a:lnTo>
                  <a:lnTo>
                    <a:pt x="1325325" y="0"/>
                  </a:lnTo>
                  <a:close/>
                </a:path>
              </a:pathLst>
            </a:custGeom>
            <a:solidFill>
              <a:srgbClr val="6FAC46"/>
            </a:solidFill>
          </p:spPr>
          <p:txBody>
            <a:bodyPr wrap="square" lIns="0" tIns="0" rIns="0" bIns="0" rtlCol="0"/>
            <a:lstStyle/>
            <a:p>
              <a:endParaRPr/>
            </a:p>
          </p:txBody>
        </p:sp>
        <p:pic>
          <p:nvPicPr>
            <p:cNvPr id="12" name="object 13">
              <a:extLst>
                <a:ext uri="{FF2B5EF4-FFF2-40B4-BE49-F238E27FC236}">
                  <a16:creationId xmlns:a16="http://schemas.microsoft.com/office/drawing/2014/main" id="{DFF91F33-39D8-9079-486E-8580B920149F}"/>
                </a:ext>
              </a:extLst>
            </p:cNvPr>
            <p:cNvPicPr/>
            <p:nvPr/>
          </p:nvPicPr>
          <p:blipFill>
            <a:blip r:embed="rId5" cstate="print"/>
            <a:stretch>
              <a:fillRect/>
            </a:stretch>
          </p:blipFill>
          <p:spPr>
            <a:xfrm>
              <a:off x="4038600" y="4442460"/>
              <a:ext cx="1531620" cy="1493520"/>
            </a:xfrm>
            <a:prstGeom prst="rect">
              <a:avLst/>
            </a:prstGeom>
          </p:spPr>
        </p:pic>
        <p:sp>
          <p:nvSpPr>
            <p:cNvPr id="13" name="object 14">
              <a:extLst>
                <a:ext uri="{FF2B5EF4-FFF2-40B4-BE49-F238E27FC236}">
                  <a16:creationId xmlns:a16="http://schemas.microsoft.com/office/drawing/2014/main" id="{37A85E53-1D5B-B08B-57A3-09E5F6203B82}"/>
                </a:ext>
              </a:extLst>
            </p:cNvPr>
            <p:cNvSpPr/>
            <p:nvPr/>
          </p:nvSpPr>
          <p:spPr>
            <a:xfrm>
              <a:off x="4091789" y="4446475"/>
              <a:ext cx="1429385" cy="1388745"/>
            </a:xfrm>
            <a:custGeom>
              <a:avLst/>
              <a:gdLst/>
              <a:ahLst/>
              <a:cxnLst/>
              <a:rect l="l" t="t" r="r" b="b"/>
              <a:pathLst>
                <a:path w="1429385" h="1388745">
                  <a:moveTo>
                    <a:pt x="1325659" y="0"/>
                  </a:moveTo>
                  <a:lnTo>
                    <a:pt x="1281199" y="1064"/>
                  </a:lnTo>
                  <a:lnTo>
                    <a:pt x="99210" y="242618"/>
                  </a:lnTo>
                  <a:lnTo>
                    <a:pt x="57234" y="259103"/>
                  </a:lnTo>
                  <a:lnTo>
                    <a:pt x="25870" y="287501"/>
                  </a:lnTo>
                  <a:lnTo>
                    <a:pt x="6373" y="324041"/>
                  </a:lnTo>
                  <a:lnTo>
                    <a:pt x="0" y="364952"/>
                  </a:lnTo>
                  <a:lnTo>
                    <a:pt x="8005" y="406463"/>
                  </a:lnTo>
                  <a:lnTo>
                    <a:pt x="31646" y="444802"/>
                  </a:lnTo>
                  <a:lnTo>
                    <a:pt x="831619" y="1348052"/>
                  </a:lnTo>
                  <a:lnTo>
                    <a:pt x="867143" y="1375798"/>
                  </a:lnTo>
                  <a:lnTo>
                    <a:pt x="907443" y="1388579"/>
                  </a:lnTo>
                  <a:lnTo>
                    <a:pt x="948745" y="1387120"/>
                  </a:lnTo>
                  <a:lnTo>
                    <a:pt x="987274" y="1372146"/>
                  </a:lnTo>
                  <a:lnTo>
                    <a:pt x="1019256" y="1344382"/>
                  </a:lnTo>
                  <a:lnTo>
                    <a:pt x="1040915" y="1304554"/>
                  </a:lnTo>
                  <a:lnTo>
                    <a:pt x="1422423" y="161592"/>
                  </a:lnTo>
                  <a:lnTo>
                    <a:pt x="1428922" y="116673"/>
                  </a:lnTo>
                  <a:lnTo>
                    <a:pt x="1419761" y="75157"/>
                  </a:lnTo>
                  <a:lnTo>
                    <a:pt x="1397674" y="39942"/>
                  </a:lnTo>
                  <a:lnTo>
                    <a:pt x="1365395" y="13924"/>
                  </a:lnTo>
                  <a:lnTo>
                    <a:pt x="1325659" y="0"/>
                  </a:lnTo>
                  <a:close/>
                </a:path>
              </a:pathLst>
            </a:custGeom>
            <a:solidFill>
              <a:srgbClr val="5B9BD4"/>
            </a:solidFill>
          </p:spPr>
          <p:txBody>
            <a:bodyPr wrap="square" lIns="0" tIns="0" rIns="0" bIns="0" rtlCol="0"/>
            <a:lstStyle/>
            <a:p>
              <a:endParaRPr/>
            </a:p>
          </p:txBody>
        </p:sp>
        <p:pic>
          <p:nvPicPr>
            <p:cNvPr id="14" name="object 15">
              <a:extLst>
                <a:ext uri="{FF2B5EF4-FFF2-40B4-BE49-F238E27FC236}">
                  <a16:creationId xmlns:a16="http://schemas.microsoft.com/office/drawing/2014/main" id="{1EC967B0-0E23-7B09-4C06-80557FF145C9}"/>
                </a:ext>
              </a:extLst>
            </p:cNvPr>
            <p:cNvPicPr/>
            <p:nvPr/>
          </p:nvPicPr>
          <p:blipFill>
            <a:blip r:embed="rId6" cstate="print"/>
            <a:stretch>
              <a:fillRect/>
            </a:stretch>
          </p:blipFill>
          <p:spPr>
            <a:xfrm>
              <a:off x="5602224" y="3214116"/>
              <a:ext cx="1528572" cy="1491996"/>
            </a:xfrm>
            <a:prstGeom prst="rect">
              <a:avLst/>
            </a:prstGeom>
          </p:spPr>
        </p:pic>
        <p:sp>
          <p:nvSpPr>
            <p:cNvPr id="15" name="object 16">
              <a:extLst>
                <a:ext uri="{FF2B5EF4-FFF2-40B4-BE49-F238E27FC236}">
                  <a16:creationId xmlns:a16="http://schemas.microsoft.com/office/drawing/2014/main" id="{750C23B2-46E1-4C4C-CA04-84BAA8444E2B}"/>
                </a:ext>
              </a:extLst>
            </p:cNvPr>
            <p:cNvSpPr/>
            <p:nvPr/>
          </p:nvSpPr>
          <p:spPr>
            <a:xfrm>
              <a:off x="5655173" y="3218140"/>
              <a:ext cx="1427480" cy="1386840"/>
            </a:xfrm>
            <a:custGeom>
              <a:avLst/>
              <a:gdLst/>
              <a:ahLst/>
              <a:cxnLst/>
              <a:rect l="l" t="t" r="r" b="b"/>
              <a:pathLst>
                <a:path w="1427479" h="1386839">
                  <a:moveTo>
                    <a:pt x="1323912" y="0"/>
                  </a:moveTo>
                  <a:lnTo>
                    <a:pt x="1279407" y="1055"/>
                  </a:lnTo>
                  <a:lnTo>
                    <a:pt x="97291" y="242736"/>
                  </a:lnTo>
                  <a:lnTo>
                    <a:pt x="56377" y="258683"/>
                  </a:lnTo>
                  <a:lnTo>
                    <a:pt x="25672" y="286702"/>
                  </a:lnTo>
                  <a:lnTo>
                    <a:pt x="6454" y="322969"/>
                  </a:lnTo>
                  <a:lnTo>
                    <a:pt x="0" y="363659"/>
                  </a:lnTo>
                  <a:lnTo>
                    <a:pt x="7585" y="404950"/>
                  </a:lnTo>
                  <a:lnTo>
                    <a:pt x="30489" y="443015"/>
                  </a:lnTo>
                  <a:lnTo>
                    <a:pt x="830462" y="1346239"/>
                  </a:lnTo>
                  <a:lnTo>
                    <a:pt x="865985" y="1374005"/>
                  </a:lnTo>
                  <a:lnTo>
                    <a:pt x="906286" y="1386795"/>
                  </a:lnTo>
                  <a:lnTo>
                    <a:pt x="947588" y="1385340"/>
                  </a:lnTo>
                  <a:lnTo>
                    <a:pt x="986117" y="1370369"/>
                  </a:lnTo>
                  <a:lnTo>
                    <a:pt x="1018099" y="1342615"/>
                  </a:lnTo>
                  <a:lnTo>
                    <a:pt x="1039758" y="1302805"/>
                  </a:lnTo>
                  <a:lnTo>
                    <a:pt x="1420758" y="161583"/>
                  </a:lnTo>
                  <a:lnTo>
                    <a:pt x="1427212" y="116708"/>
                  </a:lnTo>
                  <a:lnTo>
                    <a:pt x="1418034" y="75205"/>
                  </a:lnTo>
                  <a:lnTo>
                    <a:pt x="1395945" y="39981"/>
                  </a:lnTo>
                  <a:lnTo>
                    <a:pt x="1363664" y="13944"/>
                  </a:lnTo>
                  <a:lnTo>
                    <a:pt x="1323912" y="0"/>
                  </a:lnTo>
                  <a:close/>
                </a:path>
              </a:pathLst>
            </a:custGeom>
            <a:solidFill>
              <a:srgbClr val="8FAADC"/>
            </a:solidFill>
          </p:spPr>
          <p:txBody>
            <a:bodyPr wrap="square" lIns="0" tIns="0" rIns="0" bIns="0" rtlCol="0"/>
            <a:lstStyle/>
            <a:p>
              <a:endParaRPr/>
            </a:p>
          </p:txBody>
        </p:sp>
        <p:pic>
          <p:nvPicPr>
            <p:cNvPr id="16" name="object 17">
              <a:extLst>
                <a:ext uri="{FF2B5EF4-FFF2-40B4-BE49-F238E27FC236}">
                  <a16:creationId xmlns:a16="http://schemas.microsoft.com/office/drawing/2014/main" id="{6E58F8DF-1390-693A-2038-7784DC122DB8}"/>
                </a:ext>
              </a:extLst>
            </p:cNvPr>
            <p:cNvPicPr/>
            <p:nvPr/>
          </p:nvPicPr>
          <p:blipFill>
            <a:blip r:embed="rId7" cstate="print"/>
            <a:stretch>
              <a:fillRect/>
            </a:stretch>
          </p:blipFill>
          <p:spPr>
            <a:xfrm>
              <a:off x="4765548" y="3579888"/>
              <a:ext cx="1030211" cy="912863"/>
            </a:xfrm>
            <a:prstGeom prst="rect">
              <a:avLst/>
            </a:prstGeom>
          </p:spPr>
        </p:pic>
        <p:sp>
          <p:nvSpPr>
            <p:cNvPr id="17" name="object 18">
              <a:extLst>
                <a:ext uri="{FF2B5EF4-FFF2-40B4-BE49-F238E27FC236}">
                  <a16:creationId xmlns:a16="http://schemas.microsoft.com/office/drawing/2014/main" id="{E9A072BD-66BE-6EE7-D9B2-0A4D87B29EE3}"/>
                </a:ext>
              </a:extLst>
            </p:cNvPr>
            <p:cNvSpPr/>
            <p:nvPr/>
          </p:nvSpPr>
          <p:spPr>
            <a:xfrm>
              <a:off x="4344390" y="2865653"/>
              <a:ext cx="1239520" cy="1423035"/>
            </a:xfrm>
            <a:custGeom>
              <a:avLst/>
              <a:gdLst/>
              <a:ahLst/>
              <a:cxnLst/>
              <a:rect l="l" t="t" r="r" b="b"/>
              <a:pathLst>
                <a:path w="1239520" h="1423035">
                  <a:moveTo>
                    <a:pt x="507936" y="89827"/>
                  </a:moveTo>
                  <a:lnTo>
                    <a:pt x="500811" y="54800"/>
                  </a:lnTo>
                  <a:lnTo>
                    <a:pt x="482003" y="27038"/>
                  </a:lnTo>
                  <a:lnTo>
                    <a:pt x="482003" y="91008"/>
                  </a:lnTo>
                  <a:lnTo>
                    <a:pt x="481469" y="93687"/>
                  </a:lnTo>
                  <a:lnTo>
                    <a:pt x="481469" y="254609"/>
                  </a:lnTo>
                  <a:lnTo>
                    <a:pt x="476440" y="302272"/>
                  </a:lnTo>
                  <a:lnTo>
                    <a:pt x="462102" y="346608"/>
                  </a:lnTo>
                  <a:lnTo>
                    <a:pt x="439534" y="386461"/>
                  </a:lnTo>
                  <a:lnTo>
                    <a:pt x="409829" y="420687"/>
                  </a:lnTo>
                  <a:lnTo>
                    <a:pt x="398487" y="379628"/>
                  </a:lnTo>
                  <a:lnTo>
                    <a:pt x="379488" y="347789"/>
                  </a:lnTo>
                  <a:lnTo>
                    <a:pt x="379488" y="445236"/>
                  </a:lnTo>
                  <a:lnTo>
                    <a:pt x="351116" y="461175"/>
                  </a:lnTo>
                  <a:lnTo>
                    <a:pt x="320433" y="472935"/>
                  </a:lnTo>
                  <a:lnTo>
                    <a:pt x="287832" y="480212"/>
                  </a:lnTo>
                  <a:lnTo>
                    <a:pt x="253644" y="482714"/>
                  </a:lnTo>
                  <a:lnTo>
                    <a:pt x="219456" y="480212"/>
                  </a:lnTo>
                  <a:lnTo>
                    <a:pt x="186842" y="472935"/>
                  </a:lnTo>
                  <a:lnTo>
                    <a:pt x="156159" y="461175"/>
                  </a:lnTo>
                  <a:lnTo>
                    <a:pt x="127787" y="445236"/>
                  </a:lnTo>
                  <a:lnTo>
                    <a:pt x="127787" y="443941"/>
                  </a:lnTo>
                  <a:lnTo>
                    <a:pt x="128435" y="442645"/>
                  </a:lnTo>
                  <a:lnTo>
                    <a:pt x="128435" y="441998"/>
                  </a:lnTo>
                  <a:lnTo>
                    <a:pt x="138290" y="393242"/>
                  </a:lnTo>
                  <a:lnTo>
                    <a:pt x="165138" y="353390"/>
                  </a:lnTo>
                  <a:lnTo>
                    <a:pt x="204939" y="326504"/>
                  </a:lnTo>
                  <a:lnTo>
                    <a:pt x="253644" y="316636"/>
                  </a:lnTo>
                  <a:lnTo>
                    <a:pt x="302336" y="326504"/>
                  </a:lnTo>
                  <a:lnTo>
                    <a:pt x="342138" y="353390"/>
                  </a:lnTo>
                  <a:lnTo>
                    <a:pt x="368998" y="393242"/>
                  </a:lnTo>
                  <a:lnTo>
                    <a:pt x="378841" y="441998"/>
                  </a:lnTo>
                  <a:lnTo>
                    <a:pt x="378841" y="444576"/>
                  </a:lnTo>
                  <a:lnTo>
                    <a:pt x="379488" y="445236"/>
                  </a:lnTo>
                  <a:lnTo>
                    <a:pt x="379488" y="347789"/>
                  </a:lnTo>
                  <a:lnTo>
                    <a:pt x="377151" y="343865"/>
                  </a:lnTo>
                  <a:lnTo>
                    <a:pt x="349161" y="316636"/>
                  </a:lnTo>
                  <a:lnTo>
                    <a:pt x="347472" y="314998"/>
                  </a:lnTo>
                  <a:lnTo>
                    <a:pt x="311073" y="294665"/>
                  </a:lnTo>
                  <a:lnTo>
                    <a:pt x="321056" y="284327"/>
                  </a:lnTo>
                  <a:lnTo>
                    <a:pt x="340487" y="246875"/>
                  </a:lnTo>
                  <a:lnTo>
                    <a:pt x="342696" y="227469"/>
                  </a:lnTo>
                  <a:lnTo>
                    <a:pt x="335686" y="192811"/>
                  </a:lnTo>
                  <a:lnTo>
                    <a:pt x="320700" y="170599"/>
                  </a:lnTo>
                  <a:lnTo>
                    <a:pt x="316560" y="164465"/>
                  </a:lnTo>
                  <a:lnTo>
                    <a:pt x="310438" y="160337"/>
                  </a:lnTo>
                  <a:lnTo>
                    <a:pt x="310438" y="227469"/>
                  </a:lnTo>
                  <a:lnTo>
                    <a:pt x="306666" y="248056"/>
                  </a:lnTo>
                  <a:lnTo>
                    <a:pt x="296240" y="265264"/>
                  </a:lnTo>
                  <a:lnTo>
                    <a:pt x="280479" y="277622"/>
                  </a:lnTo>
                  <a:lnTo>
                    <a:pt x="260743" y="283679"/>
                  </a:lnTo>
                  <a:lnTo>
                    <a:pt x="258152" y="283679"/>
                  </a:lnTo>
                  <a:lnTo>
                    <a:pt x="256222" y="284327"/>
                  </a:lnTo>
                  <a:lnTo>
                    <a:pt x="249123" y="284327"/>
                  </a:lnTo>
                  <a:lnTo>
                    <a:pt x="246545" y="283679"/>
                  </a:lnTo>
                  <a:lnTo>
                    <a:pt x="226796" y="277533"/>
                  </a:lnTo>
                  <a:lnTo>
                    <a:pt x="211048" y="265023"/>
                  </a:lnTo>
                  <a:lnTo>
                    <a:pt x="200621" y="247789"/>
                  </a:lnTo>
                  <a:lnTo>
                    <a:pt x="196850" y="227469"/>
                  </a:lnTo>
                  <a:lnTo>
                    <a:pt x="201358" y="205219"/>
                  </a:lnTo>
                  <a:lnTo>
                    <a:pt x="213626" y="187159"/>
                  </a:lnTo>
                  <a:lnTo>
                    <a:pt x="231698" y="175031"/>
                  </a:lnTo>
                  <a:lnTo>
                    <a:pt x="253644" y="170599"/>
                  </a:lnTo>
                  <a:lnTo>
                    <a:pt x="275577" y="175031"/>
                  </a:lnTo>
                  <a:lnTo>
                    <a:pt x="293649" y="187159"/>
                  </a:lnTo>
                  <a:lnTo>
                    <a:pt x="305917" y="205219"/>
                  </a:lnTo>
                  <a:lnTo>
                    <a:pt x="310438" y="227469"/>
                  </a:lnTo>
                  <a:lnTo>
                    <a:pt x="310438" y="160337"/>
                  </a:lnTo>
                  <a:lnTo>
                    <a:pt x="288251" y="145326"/>
                  </a:lnTo>
                  <a:lnTo>
                    <a:pt x="253644" y="138290"/>
                  </a:lnTo>
                  <a:lnTo>
                    <a:pt x="219024" y="145224"/>
                  </a:lnTo>
                  <a:lnTo>
                    <a:pt x="190715" y="164134"/>
                  </a:lnTo>
                  <a:lnTo>
                    <a:pt x="171589" y="192265"/>
                  </a:lnTo>
                  <a:lnTo>
                    <a:pt x="164566" y="226822"/>
                  </a:lnTo>
                  <a:lnTo>
                    <a:pt x="166789" y="246595"/>
                  </a:lnTo>
                  <a:lnTo>
                    <a:pt x="173126" y="264858"/>
                  </a:lnTo>
                  <a:lnTo>
                    <a:pt x="183095" y="281076"/>
                  </a:lnTo>
                  <a:lnTo>
                    <a:pt x="196202" y="294665"/>
                  </a:lnTo>
                  <a:lnTo>
                    <a:pt x="159804" y="314998"/>
                  </a:lnTo>
                  <a:lnTo>
                    <a:pt x="130124" y="343865"/>
                  </a:lnTo>
                  <a:lnTo>
                    <a:pt x="108788" y="379641"/>
                  </a:lnTo>
                  <a:lnTo>
                    <a:pt x="97447" y="420674"/>
                  </a:lnTo>
                  <a:lnTo>
                    <a:pt x="67741" y="386461"/>
                  </a:lnTo>
                  <a:lnTo>
                    <a:pt x="45173" y="346608"/>
                  </a:lnTo>
                  <a:lnTo>
                    <a:pt x="30835" y="302272"/>
                  </a:lnTo>
                  <a:lnTo>
                    <a:pt x="25806" y="254609"/>
                  </a:lnTo>
                  <a:lnTo>
                    <a:pt x="30441" y="208622"/>
                  </a:lnTo>
                  <a:lnTo>
                    <a:pt x="43713" y="165798"/>
                  </a:lnTo>
                  <a:lnTo>
                    <a:pt x="64706" y="127050"/>
                  </a:lnTo>
                  <a:lnTo>
                    <a:pt x="92532" y="93294"/>
                  </a:lnTo>
                  <a:lnTo>
                    <a:pt x="126250" y="65443"/>
                  </a:lnTo>
                  <a:lnTo>
                    <a:pt x="164947" y="44424"/>
                  </a:lnTo>
                  <a:lnTo>
                    <a:pt x="207721" y="31127"/>
                  </a:lnTo>
                  <a:lnTo>
                    <a:pt x="253644" y="26492"/>
                  </a:lnTo>
                  <a:lnTo>
                    <a:pt x="276237" y="27673"/>
                  </a:lnTo>
                  <a:lnTo>
                    <a:pt x="298526" y="31127"/>
                  </a:lnTo>
                  <a:lnTo>
                    <a:pt x="319989" y="36588"/>
                  </a:lnTo>
                  <a:lnTo>
                    <a:pt x="340766" y="43954"/>
                  </a:lnTo>
                  <a:lnTo>
                    <a:pt x="335584" y="54483"/>
                  </a:lnTo>
                  <a:lnTo>
                    <a:pt x="331736" y="65671"/>
                  </a:lnTo>
                  <a:lnTo>
                    <a:pt x="329336" y="77482"/>
                  </a:lnTo>
                  <a:lnTo>
                    <a:pt x="328510" y="89827"/>
                  </a:lnTo>
                  <a:lnTo>
                    <a:pt x="335622" y="124853"/>
                  </a:lnTo>
                  <a:lnTo>
                    <a:pt x="354965" y="153403"/>
                  </a:lnTo>
                  <a:lnTo>
                    <a:pt x="383514" y="172618"/>
                  </a:lnTo>
                  <a:lnTo>
                    <a:pt x="418223" y="179654"/>
                  </a:lnTo>
                  <a:lnTo>
                    <a:pt x="430555" y="178816"/>
                  </a:lnTo>
                  <a:lnTo>
                    <a:pt x="442341" y="176339"/>
                  </a:lnTo>
                  <a:lnTo>
                    <a:pt x="453517" y="172288"/>
                  </a:lnTo>
                  <a:lnTo>
                    <a:pt x="464045" y="166725"/>
                  </a:lnTo>
                  <a:lnTo>
                    <a:pt x="471665" y="187820"/>
                  </a:lnTo>
                  <a:lnTo>
                    <a:pt x="477113" y="209461"/>
                  </a:lnTo>
                  <a:lnTo>
                    <a:pt x="480377" y="231698"/>
                  </a:lnTo>
                  <a:lnTo>
                    <a:pt x="481469" y="254609"/>
                  </a:lnTo>
                  <a:lnTo>
                    <a:pt x="481469" y="93687"/>
                  </a:lnTo>
                  <a:lnTo>
                    <a:pt x="477126" y="115455"/>
                  </a:lnTo>
                  <a:lnTo>
                    <a:pt x="463473" y="135788"/>
                  </a:lnTo>
                  <a:lnTo>
                    <a:pt x="443179" y="149453"/>
                  </a:lnTo>
                  <a:lnTo>
                    <a:pt x="418223" y="154444"/>
                  </a:lnTo>
                  <a:lnTo>
                    <a:pt x="393255" y="149453"/>
                  </a:lnTo>
                  <a:lnTo>
                    <a:pt x="372960" y="135788"/>
                  </a:lnTo>
                  <a:lnTo>
                    <a:pt x="359308" y="115455"/>
                  </a:lnTo>
                  <a:lnTo>
                    <a:pt x="354317" y="90462"/>
                  </a:lnTo>
                  <a:lnTo>
                    <a:pt x="359359" y="65671"/>
                  </a:lnTo>
                  <a:lnTo>
                    <a:pt x="359422" y="65443"/>
                  </a:lnTo>
                  <a:lnTo>
                    <a:pt x="373202" y="45161"/>
                  </a:lnTo>
                  <a:lnTo>
                    <a:pt x="393534" y="31496"/>
                  </a:lnTo>
                  <a:lnTo>
                    <a:pt x="418223" y="26492"/>
                  </a:lnTo>
                  <a:lnTo>
                    <a:pt x="442899" y="31496"/>
                  </a:lnTo>
                  <a:lnTo>
                    <a:pt x="477012" y="65443"/>
                  </a:lnTo>
                  <a:lnTo>
                    <a:pt x="482003" y="91008"/>
                  </a:lnTo>
                  <a:lnTo>
                    <a:pt x="482003" y="27038"/>
                  </a:lnTo>
                  <a:lnTo>
                    <a:pt x="481634" y="26492"/>
                  </a:lnTo>
                  <a:lnTo>
                    <a:pt x="481469" y="26250"/>
                  </a:lnTo>
                  <a:lnTo>
                    <a:pt x="476084" y="22631"/>
                  </a:lnTo>
                  <a:lnTo>
                    <a:pt x="452932" y="7035"/>
                  </a:lnTo>
                  <a:lnTo>
                    <a:pt x="418223" y="0"/>
                  </a:lnTo>
                  <a:lnTo>
                    <a:pt x="401307" y="1536"/>
                  </a:lnTo>
                  <a:lnTo>
                    <a:pt x="385546" y="5981"/>
                  </a:lnTo>
                  <a:lnTo>
                    <a:pt x="371119" y="13093"/>
                  </a:lnTo>
                  <a:lnTo>
                    <a:pt x="358190" y="22631"/>
                  </a:lnTo>
                  <a:lnTo>
                    <a:pt x="333146" y="13195"/>
                  </a:lnTo>
                  <a:lnTo>
                    <a:pt x="307378" y="6311"/>
                  </a:lnTo>
                  <a:lnTo>
                    <a:pt x="280873" y="2082"/>
                  </a:lnTo>
                  <a:lnTo>
                    <a:pt x="253644" y="647"/>
                  </a:lnTo>
                  <a:lnTo>
                    <a:pt x="208051" y="4749"/>
                  </a:lnTo>
                  <a:lnTo>
                    <a:pt x="165150" y="16548"/>
                  </a:lnTo>
                  <a:lnTo>
                    <a:pt x="125641" y="35331"/>
                  </a:lnTo>
                  <a:lnTo>
                    <a:pt x="90233" y="60388"/>
                  </a:lnTo>
                  <a:lnTo>
                    <a:pt x="59664" y="91008"/>
                  </a:lnTo>
                  <a:lnTo>
                    <a:pt x="34632" y="126453"/>
                  </a:lnTo>
                  <a:lnTo>
                    <a:pt x="15875" y="166014"/>
                  </a:lnTo>
                  <a:lnTo>
                    <a:pt x="4089" y="208965"/>
                  </a:lnTo>
                  <a:lnTo>
                    <a:pt x="0" y="254609"/>
                  </a:lnTo>
                  <a:lnTo>
                    <a:pt x="4089" y="300253"/>
                  </a:lnTo>
                  <a:lnTo>
                    <a:pt x="15875" y="343217"/>
                  </a:lnTo>
                  <a:lnTo>
                    <a:pt x="34632" y="382765"/>
                  </a:lnTo>
                  <a:lnTo>
                    <a:pt x="59664" y="418211"/>
                  </a:lnTo>
                  <a:lnTo>
                    <a:pt x="90233" y="448818"/>
                  </a:lnTo>
                  <a:lnTo>
                    <a:pt x="125679" y="473900"/>
                  </a:lnTo>
                  <a:lnTo>
                    <a:pt x="165163" y="492671"/>
                  </a:lnTo>
                  <a:lnTo>
                    <a:pt x="208051" y="504456"/>
                  </a:lnTo>
                  <a:lnTo>
                    <a:pt x="253631" y="508558"/>
                  </a:lnTo>
                  <a:lnTo>
                    <a:pt x="299212" y="504456"/>
                  </a:lnTo>
                  <a:lnTo>
                    <a:pt x="342138" y="492658"/>
                  </a:lnTo>
                  <a:lnTo>
                    <a:pt x="381660" y="473875"/>
                  </a:lnTo>
                  <a:lnTo>
                    <a:pt x="417080" y="448818"/>
                  </a:lnTo>
                  <a:lnTo>
                    <a:pt x="445236" y="420687"/>
                  </a:lnTo>
                  <a:lnTo>
                    <a:pt x="447611" y="418312"/>
                  </a:lnTo>
                  <a:lnTo>
                    <a:pt x="472630" y="382955"/>
                  </a:lnTo>
                  <a:lnTo>
                    <a:pt x="491401" y="343509"/>
                  </a:lnTo>
                  <a:lnTo>
                    <a:pt x="503186" y="300697"/>
                  </a:lnTo>
                  <a:lnTo>
                    <a:pt x="507276" y="255244"/>
                  </a:lnTo>
                  <a:lnTo>
                    <a:pt x="505841" y="228371"/>
                  </a:lnTo>
                  <a:lnTo>
                    <a:pt x="494753" y="176555"/>
                  </a:lnTo>
                  <a:lnTo>
                    <a:pt x="485330" y="151853"/>
                  </a:lnTo>
                  <a:lnTo>
                    <a:pt x="485330" y="151206"/>
                  </a:lnTo>
                  <a:lnTo>
                    <a:pt x="484695" y="150571"/>
                  </a:lnTo>
                  <a:lnTo>
                    <a:pt x="484695" y="149910"/>
                  </a:lnTo>
                  <a:lnTo>
                    <a:pt x="494309" y="136893"/>
                  </a:lnTo>
                  <a:lnTo>
                    <a:pt x="501637" y="122301"/>
                  </a:lnTo>
                  <a:lnTo>
                    <a:pt x="506298" y="106489"/>
                  </a:lnTo>
                  <a:lnTo>
                    <a:pt x="507936" y="89827"/>
                  </a:lnTo>
                  <a:close/>
                </a:path>
                <a:path w="1239520" h="1423035">
                  <a:moveTo>
                    <a:pt x="697674" y="1045260"/>
                  </a:moveTo>
                  <a:lnTo>
                    <a:pt x="691743" y="1030414"/>
                  </a:lnTo>
                  <a:lnTo>
                    <a:pt x="682840" y="1026706"/>
                  </a:lnTo>
                  <a:lnTo>
                    <a:pt x="676173" y="1029677"/>
                  </a:lnTo>
                  <a:lnTo>
                    <a:pt x="641311" y="1043762"/>
                  </a:lnTo>
                  <a:lnTo>
                    <a:pt x="637616" y="1052677"/>
                  </a:lnTo>
                  <a:lnTo>
                    <a:pt x="640575" y="1060094"/>
                  </a:lnTo>
                  <a:lnTo>
                    <a:pt x="642797" y="1065288"/>
                  </a:lnTo>
                  <a:lnTo>
                    <a:pt x="647992" y="1069009"/>
                  </a:lnTo>
                  <a:lnTo>
                    <a:pt x="657631" y="1069009"/>
                  </a:lnTo>
                  <a:lnTo>
                    <a:pt x="659117" y="1068260"/>
                  </a:lnTo>
                  <a:lnTo>
                    <a:pt x="690283" y="1055636"/>
                  </a:lnTo>
                  <a:lnTo>
                    <a:pt x="693978" y="1054163"/>
                  </a:lnTo>
                  <a:lnTo>
                    <a:pt x="697674" y="1045260"/>
                  </a:lnTo>
                  <a:close/>
                </a:path>
                <a:path w="1239520" h="1423035">
                  <a:moveTo>
                    <a:pt x="697674" y="974750"/>
                  </a:moveTo>
                  <a:lnTo>
                    <a:pt x="690994" y="968082"/>
                  </a:lnTo>
                  <a:lnTo>
                    <a:pt x="645020" y="968082"/>
                  </a:lnTo>
                  <a:lnTo>
                    <a:pt x="638352" y="974750"/>
                  </a:lnTo>
                  <a:lnTo>
                    <a:pt x="638352" y="991082"/>
                  </a:lnTo>
                  <a:lnTo>
                    <a:pt x="644283" y="997013"/>
                  </a:lnTo>
                  <a:lnTo>
                    <a:pt x="653173" y="997762"/>
                  </a:lnTo>
                  <a:lnTo>
                    <a:pt x="691007" y="997750"/>
                  </a:lnTo>
                  <a:lnTo>
                    <a:pt x="697674" y="991082"/>
                  </a:lnTo>
                  <a:lnTo>
                    <a:pt x="697674" y="974750"/>
                  </a:lnTo>
                  <a:close/>
                </a:path>
                <a:path w="1239520" h="1423035">
                  <a:moveTo>
                    <a:pt x="715479" y="922807"/>
                  </a:moveTo>
                  <a:lnTo>
                    <a:pt x="710285" y="916863"/>
                  </a:lnTo>
                  <a:lnTo>
                    <a:pt x="690257" y="895350"/>
                  </a:lnTo>
                  <a:lnTo>
                    <a:pt x="685076" y="889406"/>
                  </a:lnTo>
                  <a:lnTo>
                    <a:pt x="675424" y="889406"/>
                  </a:lnTo>
                  <a:lnTo>
                    <a:pt x="663562" y="899795"/>
                  </a:lnTo>
                  <a:lnTo>
                    <a:pt x="663562" y="909447"/>
                  </a:lnTo>
                  <a:lnTo>
                    <a:pt x="668756" y="915390"/>
                  </a:lnTo>
                  <a:lnTo>
                    <a:pt x="688784" y="936904"/>
                  </a:lnTo>
                  <a:lnTo>
                    <a:pt x="691743" y="939876"/>
                  </a:lnTo>
                  <a:lnTo>
                    <a:pt x="696188" y="941362"/>
                  </a:lnTo>
                  <a:lnTo>
                    <a:pt x="702868" y="941362"/>
                  </a:lnTo>
                  <a:lnTo>
                    <a:pt x="706577" y="939876"/>
                  </a:lnTo>
                  <a:lnTo>
                    <a:pt x="709599" y="937590"/>
                  </a:lnTo>
                  <a:lnTo>
                    <a:pt x="715479" y="932446"/>
                  </a:lnTo>
                  <a:lnTo>
                    <a:pt x="715479" y="922807"/>
                  </a:lnTo>
                  <a:close/>
                </a:path>
                <a:path w="1239520" h="1423035">
                  <a:moveTo>
                    <a:pt x="1034364" y="1166215"/>
                  </a:moveTo>
                  <a:lnTo>
                    <a:pt x="1029157" y="1140561"/>
                  </a:lnTo>
                  <a:lnTo>
                    <a:pt x="1021435" y="1129118"/>
                  </a:lnTo>
                  <a:lnTo>
                    <a:pt x="1014984" y="1119555"/>
                  </a:lnTo>
                  <a:lnTo>
                    <a:pt x="1004709" y="1112621"/>
                  </a:lnTo>
                  <a:lnTo>
                    <a:pt x="1004709" y="1165479"/>
                  </a:lnTo>
                  <a:lnTo>
                    <a:pt x="1001839" y="1179614"/>
                  </a:lnTo>
                  <a:lnTo>
                    <a:pt x="994041" y="1191183"/>
                  </a:lnTo>
                  <a:lnTo>
                    <a:pt x="982484" y="1198981"/>
                  </a:lnTo>
                  <a:lnTo>
                    <a:pt x="968362" y="1201851"/>
                  </a:lnTo>
                  <a:lnTo>
                    <a:pt x="954125" y="1199095"/>
                  </a:lnTo>
                  <a:lnTo>
                    <a:pt x="942314" y="1191552"/>
                  </a:lnTo>
                  <a:lnTo>
                    <a:pt x="934262" y="1180236"/>
                  </a:lnTo>
                  <a:lnTo>
                    <a:pt x="931278" y="1166215"/>
                  </a:lnTo>
                  <a:lnTo>
                    <a:pt x="934161" y="1151978"/>
                  </a:lnTo>
                  <a:lnTo>
                    <a:pt x="942035" y="1140155"/>
                  </a:lnTo>
                  <a:lnTo>
                    <a:pt x="953808" y="1132103"/>
                  </a:lnTo>
                  <a:lnTo>
                    <a:pt x="968362" y="1129118"/>
                  </a:lnTo>
                  <a:lnTo>
                    <a:pt x="982484" y="1131976"/>
                  </a:lnTo>
                  <a:lnTo>
                    <a:pt x="994041" y="1139786"/>
                  </a:lnTo>
                  <a:lnTo>
                    <a:pt x="1001839" y="1151343"/>
                  </a:lnTo>
                  <a:lnTo>
                    <a:pt x="1004709" y="1165479"/>
                  </a:lnTo>
                  <a:lnTo>
                    <a:pt x="1004709" y="1112621"/>
                  </a:lnTo>
                  <a:lnTo>
                    <a:pt x="994003" y="1105382"/>
                  </a:lnTo>
                  <a:lnTo>
                    <a:pt x="968362" y="1100175"/>
                  </a:lnTo>
                  <a:lnTo>
                    <a:pt x="942721" y="1105382"/>
                  </a:lnTo>
                  <a:lnTo>
                    <a:pt x="921727" y="1119568"/>
                  </a:lnTo>
                  <a:lnTo>
                    <a:pt x="907567" y="1140561"/>
                  </a:lnTo>
                  <a:lnTo>
                    <a:pt x="902360" y="1166228"/>
                  </a:lnTo>
                  <a:lnTo>
                    <a:pt x="907453" y="1191895"/>
                  </a:lnTo>
                  <a:lnTo>
                    <a:pt x="921461" y="1212888"/>
                  </a:lnTo>
                  <a:lnTo>
                    <a:pt x="942403" y="1227061"/>
                  </a:lnTo>
                  <a:lnTo>
                    <a:pt x="968362" y="1232268"/>
                  </a:lnTo>
                  <a:lnTo>
                    <a:pt x="994003" y="1227061"/>
                  </a:lnTo>
                  <a:lnTo>
                    <a:pt x="1014996" y="1212888"/>
                  </a:lnTo>
                  <a:lnTo>
                    <a:pt x="1022438" y="1201851"/>
                  </a:lnTo>
                  <a:lnTo>
                    <a:pt x="1029157" y="1191895"/>
                  </a:lnTo>
                  <a:lnTo>
                    <a:pt x="1034364" y="1166215"/>
                  </a:lnTo>
                  <a:close/>
                </a:path>
                <a:path w="1239520" h="1423035">
                  <a:moveTo>
                    <a:pt x="1092949" y="1353248"/>
                  </a:moveTo>
                  <a:lnTo>
                    <a:pt x="1092200" y="1349527"/>
                  </a:lnTo>
                  <a:lnTo>
                    <a:pt x="1084503" y="1311808"/>
                  </a:lnTo>
                  <a:lnTo>
                    <a:pt x="1063282" y="1280426"/>
                  </a:lnTo>
                  <a:lnTo>
                    <a:pt x="1063282" y="1349527"/>
                  </a:lnTo>
                  <a:lnTo>
                    <a:pt x="872693" y="1349527"/>
                  </a:lnTo>
                  <a:lnTo>
                    <a:pt x="879843" y="1320825"/>
                  </a:lnTo>
                  <a:lnTo>
                    <a:pt x="896518" y="1297482"/>
                  </a:lnTo>
                  <a:lnTo>
                    <a:pt x="920559" y="1281798"/>
                  </a:lnTo>
                  <a:lnTo>
                    <a:pt x="949833" y="1276057"/>
                  </a:lnTo>
                  <a:lnTo>
                    <a:pt x="986167" y="1276057"/>
                  </a:lnTo>
                  <a:lnTo>
                    <a:pt x="1015428" y="1281798"/>
                  </a:lnTo>
                  <a:lnTo>
                    <a:pt x="1039469" y="1297495"/>
                  </a:lnTo>
                  <a:lnTo>
                    <a:pt x="1056144" y="1320838"/>
                  </a:lnTo>
                  <a:lnTo>
                    <a:pt x="1063282" y="1349527"/>
                  </a:lnTo>
                  <a:lnTo>
                    <a:pt x="1063282" y="1280426"/>
                  </a:lnTo>
                  <a:lnTo>
                    <a:pt x="1061529" y="1277823"/>
                  </a:lnTo>
                  <a:lnTo>
                    <a:pt x="1058926" y="1276057"/>
                  </a:lnTo>
                  <a:lnTo>
                    <a:pt x="1027569" y="1254823"/>
                  </a:lnTo>
                  <a:lnTo>
                    <a:pt x="986167" y="1246378"/>
                  </a:lnTo>
                  <a:lnTo>
                    <a:pt x="949833" y="1246378"/>
                  </a:lnTo>
                  <a:lnTo>
                    <a:pt x="908418" y="1254823"/>
                  </a:lnTo>
                  <a:lnTo>
                    <a:pt x="874458" y="1277823"/>
                  </a:lnTo>
                  <a:lnTo>
                    <a:pt x="851484" y="1311808"/>
                  </a:lnTo>
                  <a:lnTo>
                    <a:pt x="843038" y="1353248"/>
                  </a:lnTo>
                  <a:lnTo>
                    <a:pt x="843038" y="1359916"/>
                  </a:lnTo>
                  <a:lnTo>
                    <a:pt x="844588" y="1367320"/>
                  </a:lnTo>
                  <a:lnTo>
                    <a:pt x="848779" y="1373466"/>
                  </a:lnTo>
                  <a:lnTo>
                    <a:pt x="854925" y="1377657"/>
                  </a:lnTo>
                  <a:lnTo>
                    <a:pt x="862317" y="1379220"/>
                  </a:lnTo>
                  <a:lnTo>
                    <a:pt x="1073683" y="1379220"/>
                  </a:lnTo>
                  <a:lnTo>
                    <a:pt x="1081074" y="1377772"/>
                  </a:lnTo>
                  <a:lnTo>
                    <a:pt x="1087208" y="1373746"/>
                  </a:lnTo>
                  <a:lnTo>
                    <a:pt x="1091399" y="1367624"/>
                  </a:lnTo>
                  <a:lnTo>
                    <a:pt x="1092949" y="1359916"/>
                  </a:lnTo>
                  <a:lnTo>
                    <a:pt x="1092949" y="1353248"/>
                  </a:lnTo>
                  <a:close/>
                </a:path>
                <a:path w="1239520" h="1423035">
                  <a:moveTo>
                    <a:pt x="1239062" y="1062316"/>
                  </a:moveTo>
                  <a:lnTo>
                    <a:pt x="1233792" y="1056398"/>
                  </a:lnTo>
                  <a:lnTo>
                    <a:pt x="1233131" y="1055649"/>
                  </a:lnTo>
                  <a:lnTo>
                    <a:pt x="1224953" y="1055649"/>
                  </a:lnTo>
                  <a:lnTo>
                    <a:pt x="1210132" y="1055649"/>
                  </a:lnTo>
                  <a:lnTo>
                    <a:pt x="1210132" y="1085329"/>
                  </a:lnTo>
                  <a:lnTo>
                    <a:pt x="1210132" y="1393317"/>
                  </a:lnTo>
                  <a:lnTo>
                    <a:pt x="725855" y="1393317"/>
                  </a:lnTo>
                  <a:lnTo>
                    <a:pt x="725855" y="1085329"/>
                  </a:lnTo>
                  <a:lnTo>
                    <a:pt x="1210132" y="1085329"/>
                  </a:lnTo>
                  <a:lnTo>
                    <a:pt x="1210132" y="1055649"/>
                  </a:lnTo>
                  <a:lnTo>
                    <a:pt x="1195298" y="1055649"/>
                  </a:lnTo>
                  <a:lnTo>
                    <a:pt x="1195298" y="982179"/>
                  </a:lnTo>
                  <a:lnTo>
                    <a:pt x="1190675" y="936574"/>
                  </a:lnTo>
                  <a:lnTo>
                    <a:pt x="1177467" y="894105"/>
                  </a:lnTo>
                  <a:lnTo>
                    <a:pt x="1166355" y="873633"/>
                  </a:lnTo>
                  <a:lnTo>
                    <a:pt x="1166355" y="1056398"/>
                  </a:lnTo>
                  <a:lnTo>
                    <a:pt x="1144117" y="1056398"/>
                  </a:lnTo>
                  <a:lnTo>
                    <a:pt x="1144016" y="982179"/>
                  </a:lnTo>
                  <a:lnTo>
                    <a:pt x="1137805" y="936078"/>
                  </a:lnTo>
                  <a:lnTo>
                    <a:pt x="1119987" y="893914"/>
                  </a:lnTo>
                  <a:lnTo>
                    <a:pt x="1092403" y="858151"/>
                  </a:lnTo>
                  <a:lnTo>
                    <a:pt x="1056779" y="830478"/>
                  </a:lnTo>
                  <a:lnTo>
                    <a:pt x="1014857" y="812622"/>
                  </a:lnTo>
                  <a:lnTo>
                    <a:pt x="968362" y="806297"/>
                  </a:lnTo>
                  <a:lnTo>
                    <a:pt x="923975" y="811987"/>
                  </a:lnTo>
                  <a:lnTo>
                    <a:pt x="883742" y="828116"/>
                  </a:lnTo>
                  <a:lnTo>
                    <a:pt x="849058" y="853236"/>
                  </a:lnTo>
                  <a:lnTo>
                    <a:pt x="821359" y="885888"/>
                  </a:lnTo>
                  <a:lnTo>
                    <a:pt x="802068" y="924661"/>
                  </a:lnTo>
                  <a:lnTo>
                    <a:pt x="792607" y="968082"/>
                  </a:lnTo>
                  <a:lnTo>
                    <a:pt x="770356" y="968082"/>
                  </a:lnTo>
                  <a:lnTo>
                    <a:pt x="780338" y="918933"/>
                  </a:lnTo>
                  <a:lnTo>
                    <a:pt x="801751" y="875042"/>
                  </a:lnTo>
                  <a:lnTo>
                    <a:pt x="832929" y="838022"/>
                  </a:lnTo>
                  <a:lnTo>
                    <a:pt x="872197" y="809536"/>
                  </a:lnTo>
                  <a:lnTo>
                    <a:pt x="917905" y="791235"/>
                  </a:lnTo>
                  <a:lnTo>
                    <a:pt x="968362" y="784771"/>
                  </a:lnTo>
                  <a:lnTo>
                    <a:pt x="1013663" y="790028"/>
                  </a:lnTo>
                  <a:lnTo>
                    <a:pt x="1055293" y="804976"/>
                  </a:lnTo>
                  <a:lnTo>
                    <a:pt x="1092060" y="828408"/>
                  </a:lnTo>
                  <a:lnTo>
                    <a:pt x="1122768" y="859129"/>
                  </a:lnTo>
                  <a:lnTo>
                    <a:pt x="1146187" y="895934"/>
                  </a:lnTo>
                  <a:lnTo>
                    <a:pt x="1161122" y="937641"/>
                  </a:lnTo>
                  <a:lnTo>
                    <a:pt x="1166279" y="982179"/>
                  </a:lnTo>
                  <a:lnTo>
                    <a:pt x="1166355" y="1056398"/>
                  </a:lnTo>
                  <a:lnTo>
                    <a:pt x="1166355" y="873633"/>
                  </a:lnTo>
                  <a:lnTo>
                    <a:pt x="1128826" y="821880"/>
                  </a:lnTo>
                  <a:lnTo>
                    <a:pt x="1095248" y="794067"/>
                  </a:lnTo>
                  <a:lnTo>
                    <a:pt x="1056703" y="773036"/>
                  </a:lnTo>
                  <a:lnTo>
                    <a:pt x="1014095" y="759726"/>
                  </a:lnTo>
                  <a:lnTo>
                    <a:pt x="968362" y="755091"/>
                  </a:lnTo>
                  <a:lnTo>
                    <a:pt x="922604" y="759726"/>
                  </a:lnTo>
                  <a:lnTo>
                    <a:pt x="879919" y="773049"/>
                  </a:lnTo>
                  <a:lnTo>
                    <a:pt x="841260" y="794105"/>
                  </a:lnTo>
                  <a:lnTo>
                    <a:pt x="807529" y="821969"/>
                  </a:lnTo>
                  <a:lnTo>
                    <a:pt x="779691" y="855713"/>
                  </a:lnTo>
                  <a:lnTo>
                    <a:pt x="758647" y="894410"/>
                  </a:lnTo>
                  <a:lnTo>
                    <a:pt x="745401" y="936904"/>
                  </a:lnTo>
                  <a:lnTo>
                    <a:pt x="740765" y="982179"/>
                  </a:lnTo>
                  <a:lnTo>
                    <a:pt x="740702" y="991082"/>
                  </a:lnTo>
                  <a:lnTo>
                    <a:pt x="747369" y="997750"/>
                  </a:lnTo>
                  <a:lnTo>
                    <a:pt x="814844" y="997750"/>
                  </a:lnTo>
                  <a:lnTo>
                    <a:pt x="821512" y="991082"/>
                  </a:lnTo>
                  <a:lnTo>
                    <a:pt x="821524" y="982916"/>
                  </a:lnTo>
                  <a:lnTo>
                    <a:pt x="823925" y="968082"/>
                  </a:lnTo>
                  <a:lnTo>
                    <a:pt x="849934" y="896251"/>
                  </a:lnTo>
                  <a:lnTo>
                    <a:pt x="881761" y="864400"/>
                  </a:lnTo>
                  <a:lnTo>
                    <a:pt x="922058" y="843495"/>
                  </a:lnTo>
                  <a:lnTo>
                    <a:pt x="968362" y="835977"/>
                  </a:lnTo>
                  <a:lnTo>
                    <a:pt x="1014679" y="843495"/>
                  </a:lnTo>
                  <a:lnTo>
                    <a:pt x="1054976" y="864400"/>
                  </a:lnTo>
                  <a:lnTo>
                    <a:pt x="1086789" y="896251"/>
                  </a:lnTo>
                  <a:lnTo>
                    <a:pt x="1107694" y="936574"/>
                  </a:lnTo>
                  <a:lnTo>
                    <a:pt x="1115085" y="982179"/>
                  </a:lnTo>
                  <a:lnTo>
                    <a:pt x="1115187" y="1056398"/>
                  </a:lnTo>
                  <a:lnTo>
                    <a:pt x="711034" y="1056386"/>
                  </a:lnTo>
                  <a:lnTo>
                    <a:pt x="702868" y="1056398"/>
                  </a:lnTo>
                  <a:lnTo>
                    <a:pt x="696201" y="1063066"/>
                  </a:lnTo>
                  <a:lnTo>
                    <a:pt x="696201" y="1416316"/>
                  </a:lnTo>
                  <a:lnTo>
                    <a:pt x="702868" y="1422996"/>
                  </a:lnTo>
                  <a:lnTo>
                    <a:pt x="1232382" y="1422996"/>
                  </a:lnTo>
                  <a:lnTo>
                    <a:pt x="1239050" y="1416316"/>
                  </a:lnTo>
                  <a:lnTo>
                    <a:pt x="1239050" y="1393317"/>
                  </a:lnTo>
                  <a:lnTo>
                    <a:pt x="1239062" y="1085329"/>
                  </a:lnTo>
                  <a:lnTo>
                    <a:pt x="1239062" y="1062316"/>
                  </a:lnTo>
                  <a:close/>
                </a:path>
              </a:pathLst>
            </a:custGeom>
            <a:solidFill>
              <a:srgbClr val="000000"/>
            </a:solidFill>
          </p:spPr>
          <p:txBody>
            <a:bodyPr wrap="square" lIns="0" tIns="0" rIns="0" bIns="0" rtlCol="0"/>
            <a:lstStyle/>
            <a:p>
              <a:endParaRPr/>
            </a:p>
          </p:txBody>
        </p:sp>
        <p:pic>
          <p:nvPicPr>
            <p:cNvPr id="18" name="object 19">
              <a:extLst>
                <a:ext uri="{FF2B5EF4-FFF2-40B4-BE49-F238E27FC236}">
                  <a16:creationId xmlns:a16="http://schemas.microsoft.com/office/drawing/2014/main" id="{9530C5E2-446E-AFF4-D22A-FD8851538507}"/>
                </a:ext>
              </a:extLst>
            </p:cNvPr>
            <p:cNvPicPr/>
            <p:nvPr/>
          </p:nvPicPr>
          <p:blipFill>
            <a:blip r:embed="rId8" cstate="print"/>
            <a:stretch>
              <a:fillRect/>
            </a:stretch>
          </p:blipFill>
          <p:spPr>
            <a:xfrm>
              <a:off x="4722602" y="2916052"/>
              <a:ext cx="79378" cy="79483"/>
            </a:xfrm>
            <a:prstGeom prst="rect">
              <a:avLst/>
            </a:prstGeom>
          </p:spPr>
        </p:pic>
        <p:sp>
          <p:nvSpPr>
            <p:cNvPr id="19" name="object 20">
              <a:extLst>
                <a:ext uri="{FF2B5EF4-FFF2-40B4-BE49-F238E27FC236}">
                  <a16:creationId xmlns:a16="http://schemas.microsoft.com/office/drawing/2014/main" id="{CC1098B1-2916-2372-C5C2-DFD0EF173628}"/>
                </a:ext>
              </a:extLst>
            </p:cNvPr>
            <p:cNvSpPr/>
            <p:nvPr/>
          </p:nvSpPr>
          <p:spPr>
            <a:xfrm>
              <a:off x="5569132" y="2526175"/>
              <a:ext cx="338455" cy="618490"/>
            </a:xfrm>
            <a:custGeom>
              <a:avLst/>
              <a:gdLst/>
              <a:ahLst/>
              <a:cxnLst/>
              <a:rect l="l" t="t" r="r" b="b"/>
              <a:pathLst>
                <a:path w="338454" h="618489">
                  <a:moveTo>
                    <a:pt x="168860" y="0"/>
                  </a:moveTo>
                  <a:lnTo>
                    <a:pt x="125888" y="5135"/>
                  </a:lnTo>
                  <a:lnTo>
                    <a:pt x="88444" y="19510"/>
                  </a:lnTo>
                  <a:lnTo>
                    <a:pt x="56982" y="41578"/>
                  </a:lnTo>
                  <a:lnTo>
                    <a:pt x="13813" y="102606"/>
                  </a:lnTo>
                  <a:lnTo>
                    <a:pt x="0" y="175845"/>
                  </a:lnTo>
                  <a:lnTo>
                    <a:pt x="5233" y="213176"/>
                  </a:lnTo>
                  <a:lnTo>
                    <a:pt x="19163" y="248920"/>
                  </a:lnTo>
                  <a:lnTo>
                    <a:pt x="42243" y="281530"/>
                  </a:lnTo>
                  <a:lnTo>
                    <a:pt x="74925" y="309458"/>
                  </a:lnTo>
                  <a:lnTo>
                    <a:pt x="65942" y="425900"/>
                  </a:lnTo>
                  <a:lnTo>
                    <a:pt x="59463" y="507947"/>
                  </a:lnTo>
                  <a:lnTo>
                    <a:pt x="55375" y="561717"/>
                  </a:lnTo>
                  <a:lnTo>
                    <a:pt x="53564" y="593323"/>
                  </a:lnTo>
                  <a:lnTo>
                    <a:pt x="53919" y="608883"/>
                  </a:lnTo>
                  <a:lnTo>
                    <a:pt x="56325" y="614511"/>
                  </a:lnTo>
                  <a:lnTo>
                    <a:pt x="60669" y="616323"/>
                  </a:lnTo>
                  <a:lnTo>
                    <a:pt x="65855" y="618267"/>
                  </a:lnTo>
                  <a:lnTo>
                    <a:pt x="71685" y="616323"/>
                  </a:lnTo>
                  <a:lnTo>
                    <a:pt x="74925" y="612441"/>
                  </a:lnTo>
                  <a:lnTo>
                    <a:pt x="112007" y="563884"/>
                  </a:lnTo>
                  <a:lnTo>
                    <a:pt x="80104" y="563884"/>
                  </a:lnTo>
                  <a:lnTo>
                    <a:pt x="98244" y="322404"/>
                  </a:lnTo>
                  <a:lnTo>
                    <a:pt x="264413" y="322404"/>
                  </a:lnTo>
                  <a:lnTo>
                    <a:pt x="263688" y="312697"/>
                  </a:lnTo>
                  <a:lnTo>
                    <a:pt x="159146" y="312697"/>
                  </a:lnTo>
                  <a:lnTo>
                    <a:pt x="116091" y="302969"/>
                  </a:lnTo>
                  <a:lnTo>
                    <a:pt x="79194" y="281496"/>
                  </a:lnTo>
                  <a:lnTo>
                    <a:pt x="50414" y="250515"/>
                  </a:lnTo>
                  <a:lnTo>
                    <a:pt x="31709" y="212263"/>
                  </a:lnTo>
                  <a:lnTo>
                    <a:pt x="25039" y="168975"/>
                  </a:lnTo>
                  <a:lnTo>
                    <a:pt x="32414" y="123382"/>
                  </a:lnTo>
                  <a:lnTo>
                    <a:pt x="52944" y="83756"/>
                  </a:lnTo>
                  <a:lnTo>
                    <a:pt x="84233" y="52489"/>
                  </a:lnTo>
                  <a:lnTo>
                    <a:pt x="123886" y="31974"/>
                  </a:lnTo>
                  <a:lnTo>
                    <a:pt x="169511" y="24604"/>
                  </a:lnTo>
                  <a:lnTo>
                    <a:pt x="256627" y="24604"/>
                  </a:lnTo>
                  <a:lnTo>
                    <a:pt x="249280" y="19464"/>
                  </a:lnTo>
                  <a:lnTo>
                    <a:pt x="211832" y="5127"/>
                  </a:lnTo>
                  <a:lnTo>
                    <a:pt x="168860" y="7"/>
                  </a:lnTo>
                  <a:close/>
                </a:path>
                <a:path w="338454" h="618489">
                  <a:moveTo>
                    <a:pt x="200510" y="489435"/>
                  </a:moveTo>
                  <a:lnTo>
                    <a:pt x="226790" y="565352"/>
                  </a:lnTo>
                  <a:lnTo>
                    <a:pt x="255750" y="602972"/>
                  </a:lnTo>
                  <a:lnTo>
                    <a:pt x="280291" y="616973"/>
                  </a:lnTo>
                  <a:lnTo>
                    <a:pt x="286121" y="611147"/>
                  </a:lnTo>
                  <a:lnTo>
                    <a:pt x="285470" y="604028"/>
                  </a:lnTo>
                  <a:lnTo>
                    <a:pt x="282469" y="563884"/>
                  </a:lnTo>
                  <a:lnTo>
                    <a:pt x="256965" y="563884"/>
                  </a:lnTo>
                  <a:lnTo>
                    <a:pt x="209127" y="500663"/>
                  </a:lnTo>
                  <a:lnTo>
                    <a:pt x="200510" y="489435"/>
                  </a:lnTo>
                  <a:close/>
                </a:path>
                <a:path w="338454" h="618489">
                  <a:moveTo>
                    <a:pt x="168860" y="456418"/>
                  </a:moveTo>
                  <a:lnTo>
                    <a:pt x="163372" y="457733"/>
                  </a:lnTo>
                  <a:lnTo>
                    <a:pt x="153149" y="468881"/>
                  </a:lnTo>
                  <a:lnTo>
                    <a:pt x="80104" y="563884"/>
                  </a:lnTo>
                  <a:lnTo>
                    <a:pt x="112007" y="563884"/>
                  </a:lnTo>
                  <a:lnTo>
                    <a:pt x="168860" y="489435"/>
                  </a:lnTo>
                  <a:lnTo>
                    <a:pt x="200510" y="489435"/>
                  </a:lnTo>
                  <a:lnTo>
                    <a:pt x="184734" y="468881"/>
                  </a:lnTo>
                  <a:lnTo>
                    <a:pt x="174429" y="457733"/>
                  </a:lnTo>
                  <a:lnTo>
                    <a:pt x="168860" y="456418"/>
                  </a:lnTo>
                  <a:close/>
                </a:path>
                <a:path w="338454" h="618489">
                  <a:moveTo>
                    <a:pt x="264413" y="322404"/>
                  </a:moveTo>
                  <a:lnTo>
                    <a:pt x="238825" y="322404"/>
                  </a:lnTo>
                  <a:lnTo>
                    <a:pt x="256965" y="563884"/>
                  </a:lnTo>
                  <a:lnTo>
                    <a:pt x="282469" y="563884"/>
                  </a:lnTo>
                  <a:lnTo>
                    <a:pt x="264413" y="322404"/>
                  </a:lnTo>
                  <a:close/>
                </a:path>
                <a:path w="338454" h="618489">
                  <a:moveTo>
                    <a:pt x="238825" y="322404"/>
                  </a:moveTo>
                  <a:lnTo>
                    <a:pt x="98244" y="322404"/>
                  </a:lnTo>
                  <a:lnTo>
                    <a:pt x="132510" y="333694"/>
                  </a:lnTo>
                  <a:lnTo>
                    <a:pt x="168293" y="337458"/>
                  </a:lnTo>
                  <a:lnTo>
                    <a:pt x="204197" y="333694"/>
                  </a:lnTo>
                  <a:lnTo>
                    <a:pt x="238825" y="322404"/>
                  </a:lnTo>
                  <a:close/>
                </a:path>
                <a:path w="338454" h="618489">
                  <a:moveTo>
                    <a:pt x="256627" y="24604"/>
                  </a:moveTo>
                  <a:lnTo>
                    <a:pt x="169511" y="24604"/>
                  </a:lnTo>
                  <a:lnTo>
                    <a:pt x="215135" y="31974"/>
                  </a:lnTo>
                  <a:lnTo>
                    <a:pt x="254789" y="52489"/>
                  </a:lnTo>
                  <a:lnTo>
                    <a:pt x="286078" y="83756"/>
                  </a:lnTo>
                  <a:lnTo>
                    <a:pt x="306607" y="123383"/>
                  </a:lnTo>
                  <a:lnTo>
                    <a:pt x="313982" y="168975"/>
                  </a:lnTo>
                  <a:lnTo>
                    <a:pt x="305466" y="216985"/>
                  </a:lnTo>
                  <a:lnTo>
                    <a:pt x="282709" y="257692"/>
                  </a:lnTo>
                  <a:lnTo>
                    <a:pt x="248726" y="288767"/>
                  </a:lnTo>
                  <a:lnTo>
                    <a:pt x="206533" y="307878"/>
                  </a:lnTo>
                  <a:lnTo>
                    <a:pt x="159146" y="312697"/>
                  </a:lnTo>
                  <a:lnTo>
                    <a:pt x="263688" y="312697"/>
                  </a:lnTo>
                  <a:lnTo>
                    <a:pt x="263446" y="309459"/>
                  </a:lnTo>
                  <a:lnTo>
                    <a:pt x="295967" y="281383"/>
                  </a:lnTo>
                  <a:lnTo>
                    <a:pt x="318916" y="248683"/>
                  </a:lnTo>
                  <a:lnTo>
                    <a:pt x="332740" y="212896"/>
                  </a:lnTo>
                  <a:lnTo>
                    <a:pt x="337891" y="175559"/>
                  </a:lnTo>
                  <a:lnTo>
                    <a:pt x="334818" y="138212"/>
                  </a:lnTo>
                  <a:lnTo>
                    <a:pt x="323970" y="102390"/>
                  </a:lnTo>
                  <a:lnTo>
                    <a:pt x="305798" y="69633"/>
                  </a:lnTo>
                  <a:lnTo>
                    <a:pt x="280752" y="41478"/>
                  </a:lnTo>
                  <a:lnTo>
                    <a:pt x="256627" y="24604"/>
                  </a:lnTo>
                  <a:close/>
                </a:path>
              </a:pathLst>
            </a:custGeom>
            <a:solidFill>
              <a:srgbClr val="000000"/>
            </a:solidFill>
          </p:spPr>
          <p:txBody>
            <a:bodyPr wrap="square" lIns="0" tIns="0" rIns="0" bIns="0" rtlCol="0"/>
            <a:lstStyle/>
            <a:p>
              <a:endParaRPr/>
            </a:p>
          </p:txBody>
        </p:sp>
        <p:pic>
          <p:nvPicPr>
            <p:cNvPr id="20" name="object 21">
              <a:extLst>
                <a:ext uri="{FF2B5EF4-FFF2-40B4-BE49-F238E27FC236}">
                  <a16:creationId xmlns:a16="http://schemas.microsoft.com/office/drawing/2014/main" id="{12F700CD-6A37-923A-EBEB-11E291B85C05}"/>
                </a:ext>
              </a:extLst>
            </p:cNvPr>
            <p:cNvPicPr/>
            <p:nvPr/>
          </p:nvPicPr>
          <p:blipFill>
            <a:blip r:embed="rId9" cstate="print"/>
            <a:stretch>
              <a:fillRect/>
            </a:stretch>
          </p:blipFill>
          <p:spPr>
            <a:xfrm>
              <a:off x="5637577" y="2594154"/>
              <a:ext cx="200830" cy="201003"/>
            </a:xfrm>
            <a:prstGeom prst="rect">
              <a:avLst/>
            </a:prstGeom>
          </p:spPr>
        </p:pic>
        <p:pic>
          <p:nvPicPr>
            <p:cNvPr id="21" name="object 22">
              <a:extLst>
                <a:ext uri="{FF2B5EF4-FFF2-40B4-BE49-F238E27FC236}">
                  <a16:creationId xmlns:a16="http://schemas.microsoft.com/office/drawing/2014/main" id="{A96CC485-088A-8FC6-D76D-9C8D5598D550}"/>
                </a:ext>
              </a:extLst>
            </p:cNvPr>
            <p:cNvPicPr/>
            <p:nvPr/>
          </p:nvPicPr>
          <p:blipFill>
            <a:blip r:embed="rId10" cstate="print"/>
            <a:stretch>
              <a:fillRect/>
            </a:stretch>
          </p:blipFill>
          <p:spPr>
            <a:xfrm>
              <a:off x="6607884" y="3832916"/>
              <a:ext cx="202069" cy="226001"/>
            </a:xfrm>
            <a:prstGeom prst="rect">
              <a:avLst/>
            </a:prstGeom>
          </p:spPr>
        </p:pic>
        <p:sp>
          <p:nvSpPr>
            <p:cNvPr id="22" name="object 23">
              <a:extLst>
                <a:ext uri="{FF2B5EF4-FFF2-40B4-BE49-F238E27FC236}">
                  <a16:creationId xmlns:a16="http://schemas.microsoft.com/office/drawing/2014/main" id="{382EC54F-E707-A422-087A-9C0461FFA3F2}"/>
                </a:ext>
              </a:extLst>
            </p:cNvPr>
            <p:cNvSpPr/>
            <p:nvPr/>
          </p:nvSpPr>
          <p:spPr>
            <a:xfrm>
              <a:off x="6203744" y="3494102"/>
              <a:ext cx="384175" cy="536575"/>
            </a:xfrm>
            <a:custGeom>
              <a:avLst/>
              <a:gdLst/>
              <a:ahLst/>
              <a:cxnLst/>
              <a:rect l="l" t="t" r="r" b="b"/>
              <a:pathLst>
                <a:path w="384175" h="536575">
                  <a:moveTo>
                    <a:pt x="269382" y="0"/>
                  </a:moveTo>
                  <a:lnTo>
                    <a:pt x="227898" y="8779"/>
                  </a:lnTo>
                  <a:lnTo>
                    <a:pt x="192987" y="31431"/>
                  </a:lnTo>
                  <a:lnTo>
                    <a:pt x="169776" y="64646"/>
                  </a:lnTo>
                  <a:lnTo>
                    <a:pt x="161655" y="103557"/>
                  </a:lnTo>
                  <a:lnTo>
                    <a:pt x="40413" y="103557"/>
                  </a:lnTo>
                  <a:lnTo>
                    <a:pt x="3076" y="126798"/>
                  </a:lnTo>
                  <a:lnTo>
                    <a:pt x="0" y="141210"/>
                  </a:lnTo>
                  <a:lnTo>
                    <a:pt x="0" y="498918"/>
                  </a:lnTo>
                  <a:lnTo>
                    <a:pt x="24954" y="533705"/>
                  </a:lnTo>
                  <a:lnTo>
                    <a:pt x="40414" y="536572"/>
                  </a:lnTo>
                  <a:lnTo>
                    <a:pt x="242484" y="536572"/>
                  </a:lnTo>
                  <a:lnTo>
                    <a:pt x="277293" y="517745"/>
                  </a:lnTo>
                  <a:lnTo>
                    <a:pt x="35057" y="517745"/>
                  </a:lnTo>
                  <a:lnTo>
                    <a:pt x="29910" y="515761"/>
                  </a:lnTo>
                  <a:lnTo>
                    <a:pt x="22337" y="508705"/>
                  </a:lnTo>
                  <a:lnTo>
                    <a:pt x="20207" y="503916"/>
                  </a:lnTo>
                  <a:lnTo>
                    <a:pt x="20207" y="498918"/>
                  </a:lnTo>
                  <a:lnTo>
                    <a:pt x="282898" y="498918"/>
                  </a:lnTo>
                  <a:lnTo>
                    <a:pt x="282898" y="480098"/>
                  </a:lnTo>
                  <a:lnTo>
                    <a:pt x="20207" y="480098"/>
                  </a:lnTo>
                  <a:lnTo>
                    <a:pt x="20206" y="160037"/>
                  </a:lnTo>
                  <a:lnTo>
                    <a:pt x="205476" y="160037"/>
                  </a:lnTo>
                  <a:lnTo>
                    <a:pt x="197139" y="150564"/>
                  </a:lnTo>
                  <a:lnTo>
                    <a:pt x="191780" y="141210"/>
                  </a:lnTo>
                  <a:lnTo>
                    <a:pt x="20206" y="141210"/>
                  </a:lnTo>
                  <a:lnTo>
                    <a:pt x="20312" y="135981"/>
                  </a:lnTo>
                  <a:lnTo>
                    <a:pt x="22336" y="131430"/>
                  </a:lnTo>
                  <a:lnTo>
                    <a:pt x="29916" y="124368"/>
                  </a:lnTo>
                  <a:lnTo>
                    <a:pt x="35057" y="122383"/>
                  </a:lnTo>
                  <a:lnTo>
                    <a:pt x="184349" y="122383"/>
                  </a:lnTo>
                  <a:lnTo>
                    <a:pt x="183626" y="120164"/>
                  </a:lnTo>
                  <a:lnTo>
                    <a:pt x="188823" y="71138"/>
                  </a:lnTo>
                  <a:lnTo>
                    <a:pt x="222372" y="33105"/>
                  </a:lnTo>
                  <a:lnTo>
                    <a:pt x="272790" y="18840"/>
                  </a:lnTo>
                  <a:lnTo>
                    <a:pt x="335996" y="18840"/>
                  </a:lnTo>
                  <a:lnTo>
                    <a:pt x="330523" y="15020"/>
                  </a:lnTo>
                  <a:lnTo>
                    <a:pt x="311370" y="6393"/>
                  </a:lnTo>
                  <a:lnTo>
                    <a:pt x="290804" y="1322"/>
                  </a:lnTo>
                  <a:lnTo>
                    <a:pt x="269382" y="0"/>
                  </a:lnTo>
                  <a:close/>
                </a:path>
                <a:path w="384175" h="536575">
                  <a:moveTo>
                    <a:pt x="282898" y="498918"/>
                  </a:moveTo>
                  <a:lnTo>
                    <a:pt x="262691" y="498918"/>
                  </a:lnTo>
                  <a:lnTo>
                    <a:pt x="262691" y="503916"/>
                  </a:lnTo>
                  <a:lnTo>
                    <a:pt x="260561" y="508705"/>
                  </a:lnTo>
                  <a:lnTo>
                    <a:pt x="252988" y="515761"/>
                  </a:lnTo>
                  <a:lnTo>
                    <a:pt x="247840" y="517745"/>
                  </a:lnTo>
                  <a:lnTo>
                    <a:pt x="277293" y="517745"/>
                  </a:lnTo>
                  <a:lnTo>
                    <a:pt x="279823" y="513324"/>
                  </a:lnTo>
                  <a:lnTo>
                    <a:pt x="282114" y="506296"/>
                  </a:lnTo>
                  <a:lnTo>
                    <a:pt x="282898" y="498918"/>
                  </a:lnTo>
                  <a:close/>
                </a:path>
                <a:path w="384175" h="536575">
                  <a:moveTo>
                    <a:pt x="205476" y="160037"/>
                  </a:moveTo>
                  <a:lnTo>
                    <a:pt x="179761" y="160037"/>
                  </a:lnTo>
                  <a:lnTo>
                    <a:pt x="195786" y="178097"/>
                  </a:lnTo>
                  <a:lnTo>
                    <a:pt x="215495" y="192189"/>
                  </a:lnTo>
                  <a:lnTo>
                    <a:pt x="238069" y="201853"/>
                  </a:lnTo>
                  <a:lnTo>
                    <a:pt x="262656" y="206623"/>
                  </a:lnTo>
                  <a:lnTo>
                    <a:pt x="262691" y="480098"/>
                  </a:lnTo>
                  <a:lnTo>
                    <a:pt x="282898" y="480098"/>
                  </a:lnTo>
                  <a:lnTo>
                    <a:pt x="282897" y="206623"/>
                  </a:lnTo>
                  <a:lnTo>
                    <a:pt x="303988" y="202889"/>
                  </a:lnTo>
                  <a:lnTo>
                    <a:pt x="323742" y="195530"/>
                  </a:lnTo>
                  <a:lnTo>
                    <a:pt x="335828" y="188280"/>
                  </a:lnTo>
                  <a:lnTo>
                    <a:pt x="272790" y="188280"/>
                  </a:lnTo>
                  <a:lnTo>
                    <a:pt x="254969" y="186637"/>
                  </a:lnTo>
                  <a:lnTo>
                    <a:pt x="237995" y="181832"/>
                  </a:lnTo>
                  <a:lnTo>
                    <a:pt x="222344" y="174047"/>
                  </a:lnTo>
                  <a:lnTo>
                    <a:pt x="208495" y="163467"/>
                  </a:lnTo>
                  <a:lnTo>
                    <a:pt x="205476" y="160037"/>
                  </a:lnTo>
                  <a:close/>
                </a:path>
                <a:path w="384175" h="536575">
                  <a:moveTo>
                    <a:pt x="335996" y="18840"/>
                  </a:moveTo>
                  <a:lnTo>
                    <a:pt x="272790" y="18840"/>
                  </a:lnTo>
                  <a:lnTo>
                    <a:pt x="290677" y="20500"/>
                  </a:lnTo>
                  <a:lnTo>
                    <a:pt x="307649" y="25317"/>
                  </a:lnTo>
                  <a:lnTo>
                    <a:pt x="348460" y="56577"/>
                  </a:lnTo>
                  <a:lnTo>
                    <a:pt x="363725" y="103557"/>
                  </a:lnTo>
                  <a:lnTo>
                    <a:pt x="361962" y="120164"/>
                  </a:lnTo>
                  <a:lnTo>
                    <a:pt x="337093" y="163467"/>
                  </a:lnTo>
                  <a:lnTo>
                    <a:pt x="290615" y="186637"/>
                  </a:lnTo>
                  <a:lnTo>
                    <a:pt x="272790" y="188280"/>
                  </a:lnTo>
                  <a:lnTo>
                    <a:pt x="335828" y="188280"/>
                  </a:lnTo>
                  <a:lnTo>
                    <a:pt x="369464" y="154591"/>
                  </a:lnTo>
                  <a:lnTo>
                    <a:pt x="382956" y="117191"/>
                  </a:lnTo>
                  <a:lnTo>
                    <a:pt x="383723" y="97200"/>
                  </a:lnTo>
                  <a:lnTo>
                    <a:pt x="380356" y="77452"/>
                  </a:lnTo>
                  <a:lnTo>
                    <a:pt x="373059" y="58837"/>
                  </a:lnTo>
                  <a:lnTo>
                    <a:pt x="362089" y="41857"/>
                  </a:lnTo>
                  <a:lnTo>
                    <a:pt x="347705" y="27012"/>
                  </a:lnTo>
                  <a:lnTo>
                    <a:pt x="335996" y="18840"/>
                  </a:lnTo>
                  <a:close/>
                </a:path>
                <a:path w="384175" h="536575">
                  <a:moveTo>
                    <a:pt x="184349" y="122383"/>
                  </a:moveTo>
                  <a:lnTo>
                    <a:pt x="163583" y="122383"/>
                  </a:lnTo>
                  <a:lnTo>
                    <a:pt x="164861" y="128820"/>
                  </a:lnTo>
                  <a:lnTo>
                    <a:pt x="166803" y="135123"/>
                  </a:lnTo>
                  <a:lnTo>
                    <a:pt x="169373" y="141210"/>
                  </a:lnTo>
                  <a:lnTo>
                    <a:pt x="191780" y="141210"/>
                  </a:lnTo>
                  <a:lnTo>
                    <a:pt x="188784" y="135981"/>
                  </a:lnTo>
                  <a:lnTo>
                    <a:pt x="184349" y="122383"/>
                  </a:lnTo>
                  <a:close/>
                </a:path>
              </a:pathLst>
            </a:custGeom>
            <a:solidFill>
              <a:srgbClr val="000000"/>
            </a:solidFill>
          </p:spPr>
          <p:txBody>
            <a:bodyPr wrap="square" lIns="0" tIns="0" rIns="0" bIns="0" rtlCol="0"/>
            <a:lstStyle/>
            <a:p>
              <a:endParaRPr/>
            </a:p>
          </p:txBody>
        </p:sp>
        <p:pic>
          <p:nvPicPr>
            <p:cNvPr id="23" name="object 24">
              <a:extLst>
                <a:ext uri="{FF2B5EF4-FFF2-40B4-BE49-F238E27FC236}">
                  <a16:creationId xmlns:a16="http://schemas.microsoft.com/office/drawing/2014/main" id="{196AD197-201F-6112-1582-7C6DE845CB5F}"/>
                </a:ext>
              </a:extLst>
            </p:cNvPr>
            <p:cNvPicPr/>
            <p:nvPr/>
          </p:nvPicPr>
          <p:blipFill>
            <a:blip r:embed="rId11" cstate="print"/>
            <a:stretch>
              <a:fillRect/>
            </a:stretch>
          </p:blipFill>
          <p:spPr>
            <a:xfrm>
              <a:off x="6555391" y="3737007"/>
              <a:ext cx="142762" cy="133024"/>
            </a:xfrm>
            <a:prstGeom prst="rect">
              <a:avLst/>
            </a:prstGeom>
          </p:spPr>
        </p:pic>
        <p:pic>
          <p:nvPicPr>
            <p:cNvPr id="24" name="object 25">
              <a:extLst>
                <a:ext uri="{FF2B5EF4-FFF2-40B4-BE49-F238E27FC236}">
                  <a16:creationId xmlns:a16="http://schemas.microsoft.com/office/drawing/2014/main" id="{B2CD7EB9-8D0D-079C-495E-561EFD7A6840}"/>
                </a:ext>
              </a:extLst>
            </p:cNvPr>
            <p:cNvPicPr/>
            <p:nvPr/>
          </p:nvPicPr>
          <p:blipFill>
            <a:blip r:embed="rId12" cstate="print"/>
            <a:stretch>
              <a:fillRect/>
            </a:stretch>
          </p:blipFill>
          <p:spPr>
            <a:xfrm>
              <a:off x="6254257" y="3710620"/>
              <a:ext cx="181862" cy="141203"/>
            </a:xfrm>
            <a:prstGeom prst="rect">
              <a:avLst/>
            </a:prstGeom>
          </p:spPr>
        </p:pic>
        <p:sp>
          <p:nvSpPr>
            <p:cNvPr id="25" name="object 26">
              <a:extLst>
                <a:ext uri="{FF2B5EF4-FFF2-40B4-BE49-F238E27FC236}">
                  <a16:creationId xmlns:a16="http://schemas.microsoft.com/office/drawing/2014/main" id="{F08A0655-CFEB-487A-E972-A47584D0F64A}"/>
                </a:ext>
              </a:extLst>
            </p:cNvPr>
            <p:cNvSpPr/>
            <p:nvPr/>
          </p:nvSpPr>
          <p:spPr>
            <a:xfrm>
              <a:off x="6245885" y="3881678"/>
              <a:ext cx="198755" cy="53340"/>
            </a:xfrm>
            <a:custGeom>
              <a:avLst/>
              <a:gdLst/>
              <a:ahLst/>
              <a:cxnLst/>
              <a:rect l="l" t="t" r="r" b="b"/>
              <a:pathLst>
                <a:path w="198754" h="53339">
                  <a:moveTo>
                    <a:pt x="57150" y="13309"/>
                  </a:moveTo>
                  <a:lnTo>
                    <a:pt x="42862" y="0"/>
                  </a:lnTo>
                  <a:lnTo>
                    <a:pt x="28575" y="13309"/>
                  </a:lnTo>
                  <a:lnTo>
                    <a:pt x="14287" y="0"/>
                  </a:lnTo>
                  <a:lnTo>
                    <a:pt x="0" y="13309"/>
                  </a:lnTo>
                  <a:lnTo>
                    <a:pt x="14287" y="26619"/>
                  </a:lnTo>
                  <a:lnTo>
                    <a:pt x="0" y="39941"/>
                  </a:lnTo>
                  <a:lnTo>
                    <a:pt x="14287" y="53251"/>
                  </a:lnTo>
                  <a:lnTo>
                    <a:pt x="28575" y="39941"/>
                  </a:lnTo>
                  <a:lnTo>
                    <a:pt x="42862" y="53251"/>
                  </a:lnTo>
                  <a:lnTo>
                    <a:pt x="57150" y="39941"/>
                  </a:lnTo>
                  <a:lnTo>
                    <a:pt x="42862" y="26619"/>
                  </a:lnTo>
                  <a:lnTo>
                    <a:pt x="57150" y="13309"/>
                  </a:lnTo>
                  <a:close/>
                </a:path>
                <a:path w="198754" h="53339">
                  <a:moveTo>
                    <a:pt x="127876" y="13309"/>
                  </a:moveTo>
                  <a:lnTo>
                    <a:pt x="113576" y="0"/>
                  </a:lnTo>
                  <a:lnTo>
                    <a:pt x="99301" y="13309"/>
                  </a:lnTo>
                  <a:lnTo>
                    <a:pt x="85013" y="0"/>
                  </a:lnTo>
                  <a:lnTo>
                    <a:pt x="70726" y="13309"/>
                  </a:lnTo>
                  <a:lnTo>
                    <a:pt x="85013" y="26619"/>
                  </a:lnTo>
                  <a:lnTo>
                    <a:pt x="70726" y="39941"/>
                  </a:lnTo>
                  <a:lnTo>
                    <a:pt x="85013" y="53251"/>
                  </a:lnTo>
                  <a:lnTo>
                    <a:pt x="99301" y="39941"/>
                  </a:lnTo>
                  <a:lnTo>
                    <a:pt x="113576" y="53251"/>
                  </a:lnTo>
                  <a:lnTo>
                    <a:pt x="127876" y="39941"/>
                  </a:lnTo>
                  <a:lnTo>
                    <a:pt x="113576" y="26619"/>
                  </a:lnTo>
                  <a:lnTo>
                    <a:pt x="127876" y="13309"/>
                  </a:lnTo>
                  <a:close/>
                </a:path>
                <a:path w="198754" h="53339">
                  <a:moveTo>
                    <a:pt x="198602" y="13309"/>
                  </a:moveTo>
                  <a:lnTo>
                    <a:pt x="184315" y="0"/>
                  </a:lnTo>
                  <a:lnTo>
                    <a:pt x="170027" y="13309"/>
                  </a:lnTo>
                  <a:lnTo>
                    <a:pt x="155740" y="0"/>
                  </a:lnTo>
                  <a:lnTo>
                    <a:pt x="141452" y="13309"/>
                  </a:lnTo>
                  <a:lnTo>
                    <a:pt x="155740" y="26619"/>
                  </a:lnTo>
                  <a:lnTo>
                    <a:pt x="141452" y="39941"/>
                  </a:lnTo>
                  <a:lnTo>
                    <a:pt x="155740" y="53251"/>
                  </a:lnTo>
                  <a:lnTo>
                    <a:pt x="170027" y="39941"/>
                  </a:lnTo>
                  <a:lnTo>
                    <a:pt x="184315" y="53251"/>
                  </a:lnTo>
                  <a:lnTo>
                    <a:pt x="198602" y="39941"/>
                  </a:lnTo>
                  <a:lnTo>
                    <a:pt x="184315" y="26619"/>
                  </a:lnTo>
                  <a:lnTo>
                    <a:pt x="198602" y="13309"/>
                  </a:lnTo>
                  <a:close/>
                </a:path>
              </a:pathLst>
            </a:custGeom>
            <a:solidFill>
              <a:srgbClr val="000000"/>
            </a:solidFill>
          </p:spPr>
          <p:txBody>
            <a:bodyPr wrap="square" lIns="0" tIns="0" rIns="0" bIns="0" rtlCol="0"/>
            <a:lstStyle/>
            <a:p>
              <a:endParaRPr/>
            </a:p>
          </p:txBody>
        </p:sp>
        <p:pic>
          <p:nvPicPr>
            <p:cNvPr id="26" name="object 27">
              <a:extLst>
                <a:ext uri="{FF2B5EF4-FFF2-40B4-BE49-F238E27FC236}">
                  <a16:creationId xmlns:a16="http://schemas.microsoft.com/office/drawing/2014/main" id="{0B58C17C-BD15-5C38-DCD5-8C8DC4C54477}"/>
                </a:ext>
              </a:extLst>
            </p:cNvPr>
            <p:cNvPicPr/>
            <p:nvPr/>
          </p:nvPicPr>
          <p:blipFill>
            <a:blip r:embed="rId13" cstate="print"/>
            <a:stretch>
              <a:fillRect/>
            </a:stretch>
          </p:blipFill>
          <p:spPr>
            <a:xfrm>
              <a:off x="6426020" y="3531769"/>
              <a:ext cx="101034" cy="122370"/>
            </a:xfrm>
            <a:prstGeom prst="rect">
              <a:avLst/>
            </a:prstGeom>
          </p:spPr>
        </p:pic>
        <p:sp>
          <p:nvSpPr>
            <p:cNvPr id="27" name="object 28">
              <a:extLst>
                <a:ext uri="{FF2B5EF4-FFF2-40B4-BE49-F238E27FC236}">
                  <a16:creationId xmlns:a16="http://schemas.microsoft.com/office/drawing/2014/main" id="{239D6B03-1966-9A3C-F9BD-5CD24DCEEDC8}"/>
                </a:ext>
              </a:extLst>
            </p:cNvPr>
            <p:cNvSpPr/>
            <p:nvPr/>
          </p:nvSpPr>
          <p:spPr>
            <a:xfrm>
              <a:off x="3893286" y="3925887"/>
              <a:ext cx="2684780" cy="1379855"/>
            </a:xfrm>
            <a:custGeom>
              <a:avLst/>
              <a:gdLst/>
              <a:ahLst/>
              <a:cxnLst/>
              <a:rect l="l" t="t" r="r" b="b"/>
              <a:pathLst>
                <a:path w="2684779" h="1379854">
                  <a:moveTo>
                    <a:pt x="581964" y="159105"/>
                  </a:moveTo>
                  <a:lnTo>
                    <a:pt x="579653" y="149860"/>
                  </a:lnTo>
                  <a:lnTo>
                    <a:pt x="579589" y="149606"/>
                  </a:lnTo>
                  <a:lnTo>
                    <a:pt x="576884" y="138811"/>
                  </a:lnTo>
                  <a:lnTo>
                    <a:pt x="563194" y="122199"/>
                  </a:lnTo>
                  <a:lnTo>
                    <a:pt x="550418" y="115011"/>
                  </a:lnTo>
                  <a:lnTo>
                    <a:pt x="543255" y="110985"/>
                  </a:lnTo>
                  <a:lnTo>
                    <a:pt x="530987" y="108864"/>
                  </a:lnTo>
                  <a:lnTo>
                    <a:pt x="530987" y="154343"/>
                  </a:lnTo>
                  <a:lnTo>
                    <a:pt x="530987" y="241681"/>
                  </a:lnTo>
                  <a:lnTo>
                    <a:pt x="527050" y="245859"/>
                  </a:lnTo>
                  <a:lnTo>
                    <a:pt x="485495" y="245859"/>
                  </a:lnTo>
                  <a:lnTo>
                    <a:pt x="485495" y="342061"/>
                  </a:lnTo>
                  <a:lnTo>
                    <a:pt x="431711" y="342061"/>
                  </a:lnTo>
                  <a:lnTo>
                    <a:pt x="431711" y="266026"/>
                  </a:lnTo>
                  <a:lnTo>
                    <a:pt x="429475" y="257111"/>
                  </a:lnTo>
                  <a:lnTo>
                    <a:pt x="426618" y="245732"/>
                  </a:lnTo>
                  <a:lnTo>
                    <a:pt x="412927" y="229108"/>
                  </a:lnTo>
                  <a:lnTo>
                    <a:pt x="392963" y="217881"/>
                  </a:lnTo>
                  <a:lnTo>
                    <a:pt x="381050" y="215823"/>
                  </a:lnTo>
                  <a:lnTo>
                    <a:pt x="381050" y="348538"/>
                  </a:lnTo>
                  <a:lnTo>
                    <a:pt x="376770" y="352679"/>
                  </a:lnTo>
                  <a:lnTo>
                    <a:pt x="335178" y="352679"/>
                  </a:lnTo>
                  <a:lnTo>
                    <a:pt x="335178" y="448983"/>
                  </a:lnTo>
                  <a:lnTo>
                    <a:pt x="246735" y="448983"/>
                  </a:lnTo>
                  <a:lnTo>
                    <a:pt x="246735" y="352679"/>
                  </a:lnTo>
                  <a:lnTo>
                    <a:pt x="205232" y="352679"/>
                  </a:lnTo>
                  <a:lnTo>
                    <a:pt x="200888" y="348538"/>
                  </a:lnTo>
                  <a:lnTo>
                    <a:pt x="200888" y="342125"/>
                  </a:lnTo>
                  <a:lnTo>
                    <a:pt x="200888" y="261264"/>
                  </a:lnTo>
                  <a:lnTo>
                    <a:pt x="205244" y="257111"/>
                  </a:lnTo>
                  <a:lnTo>
                    <a:pt x="212902" y="257124"/>
                  </a:lnTo>
                  <a:lnTo>
                    <a:pt x="376758" y="257124"/>
                  </a:lnTo>
                  <a:lnTo>
                    <a:pt x="381038" y="261264"/>
                  </a:lnTo>
                  <a:lnTo>
                    <a:pt x="381050" y="348538"/>
                  </a:lnTo>
                  <a:lnTo>
                    <a:pt x="381050" y="215823"/>
                  </a:lnTo>
                  <a:lnTo>
                    <a:pt x="369100" y="213753"/>
                  </a:lnTo>
                  <a:lnTo>
                    <a:pt x="362648" y="213753"/>
                  </a:lnTo>
                  <a:lnTo>
                    <a:pt x="368287" y="205333"/>
                  </a:lnTo>
                  <a:lnTo>
                    <a:pt x="368541" y="204800"/>
                  </a:lnTo>
                  <a:lnTo>
                    <a:pt x="372503" y="196367"/>
                  </a:lnTo>
                  <a:lnTo>
                    <a:pt x="375145" y="186829"/>
                  </a:lnTo>
                  <a:lnTo>
                    <a:pt x="376047" y="176695"/>
                  </a:lnTo>
                  <a:lnTo>
                    <a:pt x="375627" y="169684"/>
                  </a:lnTo>
                  <a:lnTo>
                    <a:pt x="374383" y="162775"/>
                  </a:lnTo>
                  <a:lnTo>
                    <a:pt x="372376" y="156095"/>
                  </a:lnTo>
                  <a:lnTo>
                    <a:pt x="369709" y="149860"/>
                  </a:lnTo>
                  <a:lnTo>
                    <a:pt x="527037" y="149860"/>
                  </a:lnTo>
                  <a:lnTo>
                    <a:pt x="530987" y="154343"/>
                  </a:lnTo>
                  <a:lnTo>
                    <a:pt x="530987" y="108864"/>
                  </a:lnTo>
                  <a:lnTo>
                    <a:pt x="519391" y="106857"/>
                  </a:lnTo>
                  <a:lnTo>
                    <a:pt x="512940" y="106857"/>
                  </a:lnTo>
                  <a:lnTo>
                    <a:pt x="518579" y="98450"/>
                  </a:lnTo>
                  <a:lnTo>
                    <a:pt x="519531" y="96405"/>
                  </a:lnTo>
                  <a:lnTo>
                    <a:pt x="522782" y="89496"/>
                  </a:lnTo>
                  <a:lnTo>
                    <a:pt x="525411" y="79971"/>
                  </a:lnTo>
                  <a:lnTo>
                    <a:pt x="526313" y="69850"/>
                  </a:lnTo>
                  <a:lnTo>
                    <a:pt x="519595" y="42748"/>
                  </a:lnTo>
                  <a:lnTo>
                    <a:pt x="519518" y="42430"/>
                  </a:lnTo>
                  <a:lnTo>
                    <a:pt x="501116" y="20256"/>
                  </a:lnTo>
                  <a:lnTo>
                    <a:pt x="475818" y="6375"/>
                  </a:lnTo>
                  <a:lnTo>
                    <a:pt x="475818" y="69850"/>
                  </a:lnTo>
                  <a:lnTo>
                    <a:pt x="473265" y="80314"/>
                  </a:lnTo>
                  <a:lnTo>
                    <a:pt x="466140" y="88747"/>
                  </a:lnTo>
                  <a:lnTo>
                    <a:pt x="455231" y="94361"/>
                  </a:lnTo>
                  <a:lnTo>
                    <a:pt x="441350" y="96405"/>
                  </a:lnTo>
                  <a:lnTo>
                    <a:pt x="427456" y="94361"/>
                  </a:lnTo>
                  <a:lnTo>
                    <a:pt x="416547" y="88747"/>
                  </a:lnTo>
                  <a:lnTo>
                    <a:pt x="409422" y="80314"/>
                  </a:lnTo>
                  <a:lnTo>
                    <a:pt x="406869" y="69850"/>
                  </a:lnTo>
                  <a:lnTo>
                    <a:pt x="409422" y="59296"/>
                  </a:lnTo>
                  <a:lnTo>
                    <a:pt x="416547" y="50685"/>
                  </a:lnTo>
                  <a:lnTo>
                    <a:pt x="427456" y="44881"/>
                  </a:lnTo>
                  <a:lnTo>
                    <a:pt x="441350" y="42748"/>
                  </a:lnTo>
                  <a:lnTo>
                    <a:pt x="455244" y="44881"/>
                  </a:lnTo>
                  <a:lnTo>
                    <a:pt x="466140" y="50685"/>
                  </a:lnTo>
                  <a:lnTo>
                    <a:pt x="473265" y="59296"/>
                  </a:lnTo>
                  <a:lnTo>
                    <a:pt x="475818" y="69850"/>
                  </a:lnTo>
                  <a:lnTo>
                    <a:pt x="475818" y="6375"/>
                  </a:lnTo>
                  <a:lnTo>
                    <a:pt x="474065" y="5410"/>
                  </a:lnTo>
                  <a:lnTo>
                    <a:pt x="441350" y="0"/>
                  </a:lnTo>
                  <a:lnTo>
                    <a:pt x="408609" y="5410"/>
                  </a:lnTo>
                  <a:lnTo>
                    <a:pt x="381520" y="20256"/>
                  </a:lnTo>
                  <a:lnTo>
                    <a:pt x="363080" y="42430"/>
                  </a:lnTo>
                  <a:lnTo>
                    <a:pt x="356260" y="69850"/>
                  </a:lnTo>
                  <a:lnTo>
                    <a:pt x="357162" y="79971"/>
                  </a:lnTo>
                  <a:lnTo>
                    <a:pt x="357314" y="80568"/>
                  </a:lnTo>
                  <a:lnTo>
                    <a:pt x="359816" y="89814"/>
                  </a:lnTo>
                  <a:lnTo>
                    <a:pt x="364020" y="98983"/>
                  </a:lnTo>
                  <a:lnTo>
                    <a:pt x="369671" y="107492"/>
                  </a:lnTo>
                  <a:lnTo>
                    <a:pt x="363283" y="107492"/>
                  </a:lnTo>
                  <a:lnTo>
                    <a:pt x="354799" y="108000"/>
                  </a:lnTo>
                  <a:lnTo>
                    <a:pt x="346621" y="109474"/>
                  </a:lnTo>
                  <a:lnTo>
                    <a:pt x="338848" y="111836"/>
                  </a:lnTo>
                  <a:lnTo>
                    <a:pt x="331533" y="115011"/>
                  </a:lnTo>
                  <a:lnTo>
                    <a:pt x="325310" y="112649"/>
                  </a:lnTo>
                  <a:lnTo>
                    <a:pt x="325310" y="175679"/>
                  </a:lnTo>
                  <a:lnTo>
                    <a:pt x="324231" y="182867"/>
                  </a:lnTo>
                  <a:lnTo>
                    <a:pt x="298069" y="204800"/>
                  </a:lnTo>
                  <a:lnTo>
                    <a:pt x="286042" y="204800"/>
                  </a:lnTo>
                  <a:lnTo>
                    <a:pt x="257187" y="175679"/>
                  </a:lnTo>
                  <a:lnTo>
                    <a:pt x="257213" y="171551"/>
                  </a:lnTo>
                  <a:lnTo>
                    <a:pt x="289318" y="149771"/>
                  </a:lnTo>
                  <a:lnTo>
                    <a:pt x="290957" y="149606"/>
                  </a:lnTo>
                  <a:lnTo>
                    <a:pt x="302463" y="151003"/>
                  </a:lnTo>
                  <a:lnTo>
                    <a:pt x="325310" y="175679"/>
                  </a:lnTo>
                  <a:lnTo>
                    <a:pt x="325310" y="112649"/>
                  </a:lnTo>
                  <a:lnTo>
                    <a:pt x="322008" y="111391"/>
                  </a:lnTo>
                  <a:lnTo>
                    <a:pt x="312064" y="108877"/>
                  </a:lnTo>
                  <a:lnTo>
                    <a:pt x="301663" y="107378"/>
                  </a:lnTo>
                  <a:lnTo>
                    <a:pt x="290957" y="106883"/>
                  </a:lnTo>
                  <a:lnTo>
                    <a:pt x="280187" y="107378"/>
                  </a:lnTo>
                  <a:lnTo>
                    <a:pt x="269760" y="108889"/>
                  </a:lnTo>
                  <a:lnTo>
                    <a:pt x="259803" y="111417"/>
                  </a:lnTo>
                  <a:lnTo>
                    <a:pt x="250482" y="114973"/>
                  </a:lnTo>
                  <a:lnTo>
                    <a:pt x="243179" y="111810"/>
                  </a:lnTo>
                  <a:lnTo>
                    <a:pt x="235394" y="109461"/>
                  </a:lnTo>
                  <a:lnTo>
                    <a:pt x="227228" y="108000"/>
                  </a:lnTo>
                  <a:lnTo>
                    <a:pt x="219329" y="107530"/>
                  </a:lnTo>
                  <a:lnTo>
                    <a:pt x="219329" y="213868"/>
                  </a:lnTo>
                  <a:lnTo>
                    <a:pt x="212890" y="213868"/>
                  </a:lnTo>
                  <a:lnTo>
                    <a:pt x="169049" y="229171"/>
                  </a:lnTo>
                  <a:lnTo>
                    <a:pt x="150253" y="266026"/>
                  </a:lnTo>
                  <a:lnTo>
                    <a:pt x="150253" y="342125"/>
                  </a:lnTo>
                  <a:lnTo>
                    <a:pt x="96393" y="342125"/>
                  </a:lnTo>
                  <a:lnTo>
                    <a:pt x="96393" y="245910"/>
                  </a:lnTo>
                  <a:lnTo>
                    <a:pt x="54876" y="245910"/>
                  </a:lnTo>
                  <a:lnTo>
                    <a:pt x="50203" y="241681"/>
                  </a:lnTo>
                  <a:lnTo>
                    <a:pt x="50215" y="154343"/>
                  </a:lnTo>
                  <a:lnTo>
                    <a:pt x="54889" y="149771"/>
                  </a:lnTo>
                  <a:lnTo>
                    <a:pt x="212293" y="149771"/>
                  </a:lnTo>
                  <a:lnTo>
                    <a:pt x="209473" y="156171"/>
                  </a:lnTo>
                  <a:lnTo>
                    <a:pt x="207264" y="162814"/>
                  </a:lnTo>
                  <a:lnTo>
                    <a:pt x="205816" y="169684"/>
                  </a:lnTo>
                  <a:lnTo>
                    <a:pt x="205282" y="176695"/>
                  </a:lnTo>
                  <a:lnTo>
                    <a:pt x="206298" y="186842"/>
                  </a:lnTo>
                  <a:lnTo>
                    <a:pt x="209156" y="196418"/>
                  </a:lnTo>
                  <a:lnTo>
                    <a:pt x="213601" y="205435"/>
                  </a:lnTo>
                  <a:lnTo>
                    <a:pt x="219329" y="213868"/>
                  </a:lnTo>
                  <a:lnTo>
                    <a:pt x="219329" y="107530"/>
                  </a:lnTo>
                  <a:lnTo>
                    <a:pt x="218744" y="107492"/>
                  </a:lnTo>
                  <a:lnTo>
                    <a:pt x="212293" y="107492"/>
                  </a:lnTo>
                  <a:lnTo>
                    <a:pt x="217932" y="98983"/>
                  </a:lnTo>
                  <a:lnTo>
                    <a:pt x="225679" y="69850"/>
                  </a:lnTo>
                  <a:lnTo>
                    <a:pt x="218960" y="42748"/>
                  </a:lnTo>
                  <a:lnTo>
                    <a:pt x="218871" y="42430"/>
                  </a:lnTo>
                  <a:lnTo>
                    <a:pt x="200469" y="20256"/>
                  </a:lnTo>
                  <a:lnTo>
                    <a:pt x="175425" y="6515"/>
                  </a:lnTo>
                  <a:lnTo>
                    <a:pt x="175425" y="69850"/>
                  </a:lnTo>
                  <a:lnTo>
                    <a:pt x="172834" y="80568"/>
                  </a:lnTo>
                  <a:lnTo>
                    <a:pt x="165646" y="89496"/>
                  </a:lnTo>
                  <a:lnTo>
                    <a:pt x="154635" y="95681"/>
                  </a:lnTo>
                  <a:lnTo>
                    <a:pt x="140690" y="97967"/>
                  </a:lnTo>
                  <a:lnTo>
                    <a:pt x="126784" y="95681"/>
                  </a:lnTo>
                  <a:lnTo>
                    <a:pt x="115887" y="89547"/>
                  </a:lnTo>
                  <a:lnTo>
                    <a:pt x="108699" y="80568"/>
                  </a:lnTo>
                  <a:lnTo>
                    <a:pt x="106133" y="69850"/>
                  </a:lnTo>
                  <a:lnTo>
                    <a:pt x="108699" y="59296"/>
                  </a:lnTo>
                  <a:lnTo>
                    <a:pt x="115862" y="50685"/>
                  </a:lnTo>
                  <a:lnTo>
                    <a:pt x="126796" y="44881"/>
                  </a:lnTo>
                  <a:lnTo>
                    <a:pt x="140690" y="42748"/>
                  </a:lnTo>
                  <a:lnTo>
                    <a:pt x="154622" y="44881"/>
                  </a:lnTo>
                  <a:lnTo>
                    <a:pt x="165620" y="50685"/>
                  </a:lnTo>
                  <a:lnTo>
                    <a:pt x="172834" y="59296"/>
                  </a:lnTo>
                  <a:lnTo>
                    <a:pt x="175425" y="69850"/>
                  </a:lnTo>
                  <a:lnTo>
                    <a:pt x="175425" y="6515"/>
                  </a:lnTo>
                  <a:lnTo>
                    <a:pt x="173418" y="5410"/>
                  </a:lnTo>
                  <a:lnTo>
                    <a:pt x="140703" y="0"/>
                  </a:lnTo>
                  <a:lnTo>
                    <a:pt x="107416" y="5410"/>
                  </a:lnTo>
                  <a:lnTo>
                    <a:pt x="80213" y="20256"/>
                  </a:lnTo>
                  <a:lnTo>
                    <a:pt x="61861" y="42430"/>
                  </a:lnTo>
                  <a:lnTo>
                    <a:pt x="55130" y="69850"/>
                  </a:lnTo>
                  <a:lnTo>
                    <a:pt x="55981" y="79971"/>
                  </a:lnTo>
                  <a:lnTo>
                    <a:pt x="58496" y="89522"/>
                  </a:lnTo>
                  <a:lnTo>
                    <a:pt x="62598" y="98539"/>
                  </a:lnTo>
                  <a:lnTo>
                    <a:pt x="68199" y="106959"/>
                  </a:lnTo>
                  <a:lnTo>
                    <a:pt x="62547" y="106959"/>
                  </a:lnTo>
                  <a:lnTo>
                    <a:pt x="38684" y="111061"/>
                  </a:lnTo>
                  <a:lnTo>
                    <a:pt x="18745" y="122250"/>
                  </a:lnTo>
                  <a:lnTo>
                    <a:pt x="5080" y="138823"/>
                  </a:lnTo>
                  <a:lnTo>
                    <a:pt x="0" y="159105"/>
                  </a:lnTo>
                  <a:lnTo>
                    <a:pt x="0" y="236893"/>
                  </a:lnTo>
                  <a:lnTo>
                    <a:pt x="3556" y="253898"/>
                  </a:lnTo>
                  <a:lnTo>
                    <a:pt x="13246" y="268376"/>
                  </a:lnTo>
                  <a:lnTo>
                    <a:pt x="27647" y="279400"/>
                  </a:lnTo>
                  <a:lnTo>
                    <a:pt x="45313" y="286080"/>
                  </a:lnTo>
                  <a:lnTo>
                    <a:pt x="45313" y="346900"/>
                  </a:lnTo>
                  <a:lnTo>
                    <a:pt x="49149" y="361886"/>
                  </a:lnTo>
                  <a:lnTo>
                    <a:pt x="59410" y="373951"/>
                  </a:lnTo>
                  <a:lnTo>
                    <a:pt x="74256" y="381990"/>
                  </a:lnTo>
                  <a:lnTo>
                    <a:pt x="91859" y="384924"/>
                  </a:lnTo>
                  <a:lnTo>
                    <a:pt x="175475" y="384924"/>
                  </a:lnTo>
                  <a:lnTo>
                    <a:pt x="181076" y="388200"/>
                  </a:lnTo>
                  <a:lnTo>
                    <a:pt x="189560" y="391795"/>
                  </a:lnTo>
                  <a:lnTo>
                    <a:pt x="195681" y="392988"/>
                  </a:lnTo>
                  <a:lnTo>
                    <a:pt x="195681" y="453809"/>
                  </a:lnTo>
                  <a:lnTo>
                    <a:pt x="199504" y="468782"/>
                  </a:lnTo>
                  <a:lnTo>
                    <a:pt x="209740" y="480809"/>
                  </a:lnTo>
                  <a:lnTo>
                    <a:pt x="224561" y="488810"/>
                  </a:lnTo>
                  <a:lnTo>
                    <a:pt x="242138" y="491705"/>
                  </a:lnTo>
                  <a:lnTo>
                    <a:pt x="339801" y="491705"/>
                  </a:lnTo>
                  <a:lnTo>
                    <a:pt x="357314" y="488810"/>
                  </a:lnTo>
                  <a:lnTo>
                    <a:pt x="371995" y="480809"/>
                  </a:lnTo>
                  <a:lnTo>
                    <a:pt x="382092" y="468782"/>
                  </a:lnTo>
                  <a:lnTo>
                    <a:pt x="385851" y="453809"/>
                  </a:lnTo>
                  <a:lnTo>
                    <a:pt x="385851" y="448983"/>
                  </a:lnTo>
                  <a:lnTo>
                    <a:pt x="385851" y="389648"/>
                  </a:lnTo>
                  <a:lnTo>
                    <a:pt x="390055" y="388531"/>
                  </a:lnTo>
                  <a:lnTo>
                    <a:pt x="394068" y="387045"/>
                  </a:lnTo>
                  <a:lnTo>
                    <a:pt x="397954" y="385381"/>
                  </a:lnTo>
                  <a:lnTo>
                    <a:pt x="490181" y="385381"/>
                  </a:lnTo>
                  <a:lnTo>
                    <a:pt x="507682" y="382384"/>
                  </a:lnTo>
                  <a:lnTo>
                    <a:pt x="522325" y="374192"/>
                  </a:lnTo>
                  <a:lnTo>
                    <a:pt x="532384" y="361962"/>
                  </a:lnTo>
                  <a:lnTo>
                    <a:pt x="536130" y="346900"/>
                  </a:lnTo>
                  <a:lnTo>
                    <a:pt x="536130" y="342061"/>
                  </a:lnTo>
                  <a:lnTo>
                    <a:pt x="536130" y="282740"/>
                  </a:lnTo>
                  <a:lnTo>
                    <a:pt x="553758" y="276059"/>
                  </a:lnTo>
                  <a:lnTo>
                    <a:pt x="568363" y="266026"/>
                  </a:lnTo>
                  <a:lnTo>
                    <a:pt x="578294" y="252920"/>
                  </a:lnTo>
                  <a:lnTo>
                    <a:pt x="581964" y="236893"/>
                  </a:lnTo>
                  <a:lnTo>
                    <a:pt x="581964" y="159105"/>
                  </a:lnTo>
                  <a:close/>
                </a:path>
                <a:path w="2684779" h="1379854">
                  <a:moveTo>
                    <a:pt x="958684" y="1125740"/>
                  </a:moveTo>
                  <a:lnTo>
                    <a:pt x="951560" y="1118692"/>
                  </a:lnTo>
                  <a:lnTo>
                    <a:pt x="942492" y="1118692"/>
                  </a:lnTo>
                  <a:lnTo>
                    <a:pt x="933424" y="1118692"/>
                  </a:lnTo>
                  <a:lnTo>
                    <a:pt x="926299" y="1125740"/>
                  </a:lnTo>
                  <a:lnTo>
                    <a:pt x="926299" y="1143685"/>
                  </a:lnTo>
                  <a:lnTo>
                    <a:pt x="933424" y="1150747"/>
                  </a:lnTo>
                  <a:lnTo>
                    <a:pt x="951560" y="1150747"/>
                  </a:lnTo>
                  <a:lnTo>
                    <a:pt x="958684" y="1143685"/>
                  </a:lnTo>
                  <a:lnTo>
                    <a:pt x="958684" y="1125740"/>
                  </a:lnTo>
                  <a:close/>
                </a:path>
                <a:path w="2684779" h="1379854">
                  <a:moveTo>
                    <a:pt x="1031138" y="816368"/>
                  </a:moveTo>
                  <a:lnTo>
                    <a:pt x="981011" y="795197"/>
                  </a:lnTo>
                  <a:lnTo>
                    <a:pt x="942416" y="792670"/>
                  </a:lnTo>
                  <a:lnTo>
                    <a:pt x="903693" y="795197"/>
                  </a:lnTo>
                  <a:lnTo>
                    <a:pt x="865403" y="802767"/>
                  </a:lnTo>
                  <a:lnTo>
                    <a:pt x="828802" y="815225"/>
                  </a:lnTo>
                  <a:lnTo>
                    <a:pt x="794219" y="832243"/>
                  </a:lnTo>
                  <a:lnTo>
                    <a:pt x="762177" y="853592"/>
                  </a:lnTo>
                  <a:lnTo>
                    <a:pt x="733247" y="879030"/>
                  </a:lnTo>
                  <a:lnTo>
                    <a:pt x="707529" y="907669"/>
                  </a:lnTo>
                  <a:lnTo>
                    <a:pt x="685952" y="939431"/>
                  </a:lnTo>
                  <a:lnTo>
                    <a:pt x="668743" y="973836"/>
                  </a:lnTo>
                  <a:lnTo>
                    <a:pt x="656145" y="1010399"/>
                  </a:lnTo>
                  <a:lnTo>
                    <a:pt x="648487" y="1047915"/>
                  </a:lnTo>
                  <a:lnTo>
                    <a:pt x="645947" y="1086104"/>
                  </a:lnTo>
                  <a:lnTo>
                    <a:pt x="648487" y="1124394"/>
                  </a:lnTo>
                  <a:lnTo>
                    <a:pt x="656145" y="1162278"/>
                  </a:lnTo>
                  <a:lnTo>
                    <a:pt x="668731" y="1198486"/>
                  </a:lnTo>
                  <a:lnTo>
                    <a:pt x="685863" y="1232763"/>
                  </a:lnTo>
                  <a:lnTo>
                    <a:pt x="707250" y="1264653"/>
                  </a:lnTo>
                  <a:lnTo>
                    <a:pt x="732586" y="1293647"/>
                  </a:lnTo>
                  <a:lnTo>
                    <a:pt x="693712" y="1293647"/>
                  </a:lnTo>
                  <a:lnTo>
                    <a:pt x="686587" y="1300695"/>
                  </a:lnTo>
                  <a:lnTo>
                    <a:pt x="686587" y="1318641"/>
                  </a:lnTo>
                  <a:lnTo>
                    <a:pt x="693712" y="1325689"/>
                  </a:lnTo>
                  <a:lnTo>
                    <a:pt x="781177" y="1325689"/>
                  </a:lnTo>
                  <a:lnTo>
                    <a:pt x="788301" y="1318641"/>
                  </a:lnTo>
                  <a:lnTo>
                    <a:pt x="788301" y="1232128"/>
                  </a:lnTo>
                  <a:lnTo>
                    <a:pt x="781177" y="1225080"/>
                  </a:lnTo>
                  <a:lnTo>
                    <a:pt x="763028" y="1225080"/>
                  </a:lnTo>
                  <a:lnTo>
                    <a:pt x="755904" y="1232128"/>
                  </a:lnTo>
                  <a:lnTo>
                    <a:pt x="755904" y="1270571"/>
                  </a:lnTo>
                  <a:lnTo>
                    <a:pt x="733259" y="1245057"/>
                  </a:lnTo>
                  <a:lnTo>
                    <a:pt x="698881" y="1186319"/>
                  </a:lnTo>
                  <a:lnTo>
                    <a:pt x="681329" y="1120381"/>
                  </a:lnTo>
                  <a:lnTo>
                    <a:pt x="679145" y="1086332"/>
                  </a:lnTo>
                  <a:lnTo>
                    <a:pt x="681329" y="1052296"/>
                  </a:lnTo>
                  <a:lnTo>
                    <a:pt x="698881" y="986345"/>
                  </a:lnTo>
                  <a:lnTo>
                    <a:pt x="733259" y="927354"/>
                  </a:lnTo>
                  <a:lnTo>
                    <a:pt x="781799" y="879043"/>
                  </a:lnTo>
                  <a:lnTo>
                    <a:pt x="841362" y="845045"/>
                  </a:lnTo>
                  <a:lnTo>
                    <a:pt x="907745" y="827684"/>
                  </a:lnTo>
                  <a:lnTo>
                    <a:pt x="942162" y="825512"/>
                  </a:lnTo>
                  <a:lnTo>
                    <a:pt x="976579" y="827684"/>
                  </a:lnTo>
                  <a:lnTo>
                    <a:pt x="1010513" y="834161"/>
                  </a:lnTo>
                  <a:lnTo>
                    <a:pt x="1016838" y="834707"/>
                  </a:lnTo>
                  <a:lnTo>
                    <a:pt x="1022743" y="832726"/>
                  </a:lnTo>
                  <a:lnTo>
                    <a:pt x="1027557" y="828586"/>
                  </a:lnTo>
                  <a:lnTo>
                    <a:pt x="1030592" y="822629"/>
                  </a:lnTo>
                  <a:lnTo>
                    <a:pt x="1031138" y="816368"/>
                  </a:lnTo>
                  <a:close/>
                </a:path>
                <a:path w="2684779" h="1379854">
                  <a:moveTo>
                    <a:pt x="1061694" y="1180223"/>
                  </a:moveTo>
                  <a:lnTo>
                    <a:pt x="1061593" y="1087932"/>
                  </a:lnTo>
                  <a:lnTo>
                    <a:pt x="1037551" y="1050188"/>
                  </a:lnTo>
                  <a:lnTo>
                    <a:pt x="1030592" y="1048778"/>
                  </a:lnTo>
                  <a:lnTo>
                    <a:pt x="1030592" y="1180223"/>
                  </a:lnTo>
                  <a:lnTo>
                    <a:pt x="1030592" y="1185989"/>
                  </a:lnTo>
                  <a:lnTo>
                    <a:pt x="1026718" y="1189824"/>
                  </a:lnTo>
                  <a:lnTo>
                    <a:pt x="858266" y="1189824"/>
                  </a:lnTo>
                  <a:lnTo>
                    <a:pt x="854392" y="1185989"/>
                  </a:lnTo>
                  <a:lnTo>
                    <a:pt x="854392" y="1083449"/>
                  </a:lnTo>
                  <a:lnTo>
                    <a:pt x="858266" y="1079601"/>
                  </a:lnTo>
                  <a:lnTo>
                    <a:pt x="1026058" y="1079601"/>
                  </a:lnTo>
                  <a:lnTo>
                    <a:pt x="1029957" y="1083449"/>
                  </a:lnTo>
                  <a:lnTo>
                    <a:pt x="1029957" y="1088580"/>
                  </a:lnTo>
                  <a:lnTo>
                    <a:pt x="1030592" y="1180223"/>
                  </a:lnTo>
                  <a:lnTo>
                    <a:pt x="1030592" y="1048778"/>
                  </a:lnTo>
                  <a:lnTo>
                    <a:pt x="1024661" y="1047559"/>
                  </a:lnTo>
                  <a:lnTo>
                    <a:pt x="1021537" y="1046924"/>
                  </a:lnTo>
                  <a:lnTo>
                    <a:pt x="1016342" y="1046924"/>
                  </a:lnTo>
                  <a:lnTo>
                    <a:pt x="1016342" y="1000137"/>
                  </a:lnTo>
                  <a:lnTo>
                    <a:pt x="1010996" y="973950"/>
                  </a:lnTo>
                  <a:lnTo>
                    <a:pt x="1005230" y="965530"/>
                  </a:lnTo>
                  <a:lnTo>
                    <a:pt x="996340" y="952563"/>
                  </a:lnTo>
                  <a:lnTo>
                    <a:pt x="983310" y="943952"/>
                  </a:lnTo>
                  <a:lnTo>
                    <a:pt x="983310" y="1000785"/>
                  </a:lnTo>
                  <a:lnTo>
                    <a:pt x="983310" y="1047559"/>
                  </a:lnTo>
                  <a:lnTo>
                    <a:pt x="901026" y="1047559"/>
                  </a:lnTo>
                  <a:lnTo>
                    <a:pt x="901026" y="1000785"/>
                  </a:lnTo>
                  <a:lnTo>
                    <a:pt x="903871" y="986891"/>
                  </a:lnTo>
                  <a:lnTo>
                    <a:pt x="911555" y="975715"/>
                  </a:lnTo>
                  <a:lnTo>
                    <a:pt x="922896" y="968248"/>
                  </a:lnTo>
                  <a:lnTo>
                    <a:pt x="936663" y="965530"/>
                  </a:lnTo>
                  <a:lnTo>
                    <a:pt x="947674" y="965530"/>
                  </a:lnTo>
                  <a:lnTo>
                    <a:pt x="961720" y="968336"/>
                  </a:lnTo>
                  <a:lnTo>
                    <a:pt x="973023" y="975956"/>
                  </a:lnTo>
                  <a:lnTo>
                    <a:pt x="980567" y="987171"/>
                  </a:lnTo>
                  <a:lnTo>
                    <a:pt x="983310" y="1000785"/>
                  </a:lnTo>
                  <a:lnTo>
                    <a:pt x="983310" y="943952"/>
                  </a:lnTo>
                  <a:lnTo>
                    <a:pt x="974534" y="938149"/>
                  </a:lnTo>
                  <a:lnTo>
                    <a:pt x="947674" y="932853"/>
                  </a:lnTo>
                  <a:lnTo>
                    <a:pt x="936663" y="932853"/>
                  </a:lnTo>
                  <a:lnTo>
                    <a:pt x="910170" y="938149"/>
                  </a:lnTo>
                  <a:lnTo>
                    <a:pt x="888479" y="952563"/>
                  </a:lnTo>
                  <a:lnTo>
                    <a:pt x="873709" y="973950"/>
                  </a:lnTo>
                  <a:lnTo>
                    <a:pt x="867994" y="1000137"/>
                  </a:lnTo>
                  <a:lnTo>
                    <a:pt x="867994" y="1046924"/>
                  </a:lnTo>
                  <a:lnTo>
                    <a:pt x="862799" y="1046924"/>
                  </a:lnTo>
                  <a:lnTo>
                    <a:pt x="846747" y="1050188"/>
                  </a:lnTo>
                  <a:lnTo>
                    <a:pt x="833577" y="1059014"/>
                  </a:lnTo>
                  <a:lnTo>
                    <a:pt x="824636" y="1072070"/>
                  </a:lnTo>
                  <a:lnTo>
                    <a:pt x="821347" y="1087932"/>
                  </a:lnTo>
                  <a:lnTo>
                    <a:pt x="821347" y="1180223"/>
                  </a:lnTo>
                  <a:lnTo>
                    <a:pt x="824636" y="1196086"/>
                  </a:lnTo>
                  <a:lnTo>
                    <a:pt x="833577" y="1209141"/>
                  </a:lnTo>
                  <a:lnTo>
                    <a:pt x="846759" y="1217980"/>
                  </a:lnTo>
                  <a:lnTo>
                    <a:pt x="862799" y="1221232"/>
                  </a:lnTo>
                  <a:lnTo>
                    <a:pt x="1020229" y="1221232"/>
                  </a:lnTo>
                  <a:lnTo>
                    <a:pt x="1036281" y="1217980"/>
                  </a:lnTo>
                  <a:lnTo>
                    <a:pt x="1049477" y="1209141"/>
                  </a:lnTo>
                  <a:lnTo>
                    <a:pt x="1058405" y="1196086"/>
                  </a:lnTo>
                  <a:lnTo>
                    <a:pt x="1059700" y="1189824"/>
                  </a:lnTo>
                  <a:lnTo>
                    <a:pt x="1061694" y="1180223"/>
                  </a:lnTo>
                  <a:close/>
                </a:path>
                <a:path w="2684779" h="1379854">
                  <a:moveTo>
                    <a:pt x="1238389" y="1086573"/>
                  </a:moveTo>
                  <a:lnTo>
                    <a:pt x="1235837" y="1048270"/>
                  </a:lnTo>
                  <a:lnTo>
                    <a:pt x="1228178" y="1010399"/>
                  </a:lnTo>
                  <a:lnTo>
                    <a:pt x="1215593" y="974191"/>
                  </a:lnTo>
                  <a:lnTo>
                    <a:pt x="1198460" y="939901"/>
                  </a:lnTo>
                  <a:lnTo>
                    <a:pt x="1177074" y="908024"/>
                  </a:lnTo>
                  <a:lnTo>
                    <a:pt x="1151737" y="879030"/>
                  </a:lnTo>
                  <a:lnTo>
                    <a:pt x="1182192" y="879030"/>
                  </a:lnTo>
                  <a:lnTo>
                    <a:pt x="1191260" y="879030"/>
                  </a:lnTo>
                  <a:lnTo>
                    <a:pt x="1198384" y="871982"/>
                  </a:lnTo>
                  <a:lnTo>
                    <a:pt x="1198384" y="854036"/>
                  </a:lnTo>
                  <a:lnTo>
                    <a:pt x="1191260" y="846988"/>
                  </a:lnTo>
                  <a:lnTo>
                    <a:pt x="1103807" y="846988"/>
                  </a:lnTo>
                  <a:lnTo>
                    <a:pt x="1096683" y="854036"/>
                  </a:lnTo>
                  <a:lnTo>
                    <a:pt x="1096683" y="940549"/>
                  </a:lnTo>
                  <a:lnTo>
                    <a:pt x="1103807" y="947597"/>
                  </a:lnTo>
                  <a:lnTo>
                    <a:pt x="1121943" y="947597"/>
                  </a:lnTo>
                  <a:lnTo>
                    <a:pt x="1129068" y="940549"/>
                  </a:lnTo>
                  <a:lnTo>
                    <a:pt x="1129068" y="902093"/>
                  </a:lnTo>
                  <a:lnTo>
                    <a:pt x="1151724" y="927620"/>
                  </a:lnTo>
                  <a:lnTo>
                    <a:pt x="1186103" y="986358"/>
                  </a:lnTo>
                  <a:lnTo>
                    <a:pt x="1203655" y="1052296"/>
                  </a:lnTo>
                  <a:lnTo>
                    <a:pt x="1205839" y="1086332"/>
                  </a:lnTo>
                  <a:lnTo>
                    <a:pt x="1203655" y="1120381"/>
                  </a:lnTo>
                  <a:lnTo>
                    <a:pt x="1186103" y="1186319"/>
                  </a:lnTo>
                  <a:lnTo>
                    <a:pt x="1151724" y="1245057"/>
                  </a:lnTo>
                  <a:lnTo>
                    <a:pt x="1103172" y="1292987"/>
                  </a:lnTo>
                  <a:lnTo>
                    <a:pt x="1043609" y="1326984"/>
                  </a:lnTo>
                  <a:lnTo>
                    <a:pt x="977226" y="1344358"/>
                  </a:lnTo>
                  <a:lnTo>
                    <a:pt x="942809" y="1346517"/>
                  </a:lnTo>
                  <a:lnTo>
                    <a:pt x="908392" y="1344358"/>
                  </a:lnTo>
                  <a:lnTo>
                    <a:pt x="874471" y="1337868"/>
                  </a:lnTo>
                  <a:lnTo>
                    <a:pt x="868133" y="1337322"/>
                  </a:lnTo>
                  <a:lnTo>
                    <a:pt x="862241" y="1339303"/>
                  </a:lnTo>
                  <a:lnTo>
                    <a:pt x="857427" y="1343456"/>
                  </a:lnTo>
                  <a:lnTo>
                    <a:pt x="854392" y="1349400"/>
                  </a:lnTo>
                  <a:lnTo>
                    <a:pt x="853846" y="1355661"/>
                  </a:lnTo>
                  <a:lnTo>
                    <a:pt x="855840" y="1361490"/>
                  </a:lnTo>
                  <a:lnTo>
                    <a:pt x="904024" y="1376794"/>
                  </a:lnTo>
                  <a:lnTo>
                    <a:pt x="942479" y="1379512"/>
                  </a:lnTo>
                  <a:lnTo>
                    <a:pt x="961898" y="1378902"/>
                  </a:lnTo>
                  <a:lnTo>
                    <a:pt x="1000252" y="1373835"/>
                  </a:lnTo>
                  <a:lnTo>
                    <a:pt x="1055535" y="1356817"/>
                  </a:lnTo>
                  <a:lnTo>
                    <a:pt x="1090193" y="1339862"/>
                  </a:lnTo>
                  <a:lnTo>
                    <a:pt x="1122426" y="1318704"/>
                  </a:lnTo>
                  <a:lnTo>
                    <a:pt x="1151737" y="1293647"/>
                  </a:lnTo>
                  <a:lnTo>
                    <a:pt x="1177442" y="1264653"/>
                  </a:lnTo>
                  <a:lnTo>
                    <a:pt x="1198943" y="1232763"/>
                  </a:lnTo>
                  <a:lnTo>
                    <a:pt x="1215961" y="1198486"/>
                  </a:lnTo>
                  <a:lnTo>
                    <a:pt x="1228178" y="1162278"/>
                  </a:lnTo>
                  <a:lnTo>
                    <a:pt x="1235837" y="1124750"/>
                  </a:lnTo>
                  <a:lnTo>
                    <a:pt x="1238389" y="1086573"/>
                  </a:lnTo>
                  <a:close/>
                </a:path>
                <a:path w="2684779" h="1379854">
                  <a:moveTo>
                    <a:pt x="1816328" y="1172984"/>
                  </a:moveTo>
                  <a:lnTo>
                    <a:pt x="1815731" y="1172984"/>
                  </a:lnTo>
                  <a:lnTo>
                    <a:pt x="1815579" y="1173035"/>
                  </a:lnTo>
                  <a:lnTo>
                    <a:pt x="1815388" y="1173200"/>
                  </a:lnTo>
                  <a:lnTo>
                    <a:pt x="1815338" y="1173327"/>
                  </a:lnTo>
                  <a:lnTo>
                    <a:pt x="1815338" y="1173594"/>
                  </a:lnTo>
                  <a:lnTo>
                    <a:pt x="1815084" y="1173594"/>
                  </a:lnTo>
                  <a:lnTo>
                    <a:pt x="1815084" y="1173962"/>
                  </a:lnTo>
                  <a:lnTo>
                    <a:pt x="1815338" y="1173962"/>
                  </a:lnTo>
                  <a:lnTo>
                    <a:pt x="1815338" y="1175194"/>
                  </a:lnTo>
                  <a:lnTo>
                    <a:pt x="1815846" y="1175194"/>
                  </a:lnTo>
                  <a:lnTo>
                    <a:pt x="1815846" y="1173962"/>
                  </a:lnTo>
                  <a:lnTo>
                    <a:pt x="1816277" y="1173962"/>
                  </a:lnTo>
                  <a:lnTo>
                    <a:pt x="1816277" y="1173594"/>
                  </a:lnTo>
                  <a:lnTo>
                    <a:pt x="1815846" y="1173594"/>
                  </a:lnTo>
                  <a:lnTo>
                    <a:pt x="1815846" y="1173429"/>
                  </a:lnTo>
                  <a:lnTo>
                    <a:pt x="1815973" y="1173314"/>
                  </a:lnTo>
                  <a:lnTo>
                    <a:pt x="1816328" y="1173314"/>
                  </a:lnTo>
                  <a:lnTo>
                    <a:pt x="1816328" y="1172984"/>
                  </a:lnTo>
                  <a:close/>
                </a:path>
                <a:path w="2684779" h="1379854">
                  <a:moveTo>
                    <a:pt x="1816976" y="1170305"/>
                  </a:moveTo>
                  <a:lnTo>
                    <a:pt x="1816773" y="1170216"/>
                  </a:lnTo>
                  <a:lnTo>
                    <a:pt x="1816569" y="1170152"/>
                  </a:lnTo>
                  <a:lnTo>
                    <a:pt x="1815973" y="1170139"/>
                  </a:lnTo>
                  <a:lnTo>
                    <a:pt x="1815693" y="1170241"/>
                  </a:lnTo>
                  <a:lnTo>
                    <a:pt x="1815477" y="1170444"/>
                  </a:lnTo>
                  <a:lnTo>
                    <a:pt x="1815274" y="1170635"/>
                  </a:lnTo>
                  <a:lnTo>
                    <a:pt x="1815172" y="1170901"/>
                  </a:lnTo>
                  <a:lnTo>
                    <a:pt x="1815172" y="1171575"/>
                  </a:lnTo>
                  <a:lnTo>
                    <a:pt x="1815274" y="1171841"/>
                  </a:lnTo>
                  <a:lnTo>
                    <a:pt x="1815477" y="1172044"/>
                  </a:lnTo>
                  <a:lnTo>
                    <a:pt x="1815693" y="1172235"/>
                  </a:lnTo>
                  <a:lnTo>
                    <a:pt x="1815973" y="1172324"/>
                  </a:lnTo>
                  <a:lnTo>
                    <a:pt x="1816455" y="1172324"/>
                  </a:lnTo>
                  <a:lnTo>
                    <a:pt x="1816671" y="1172286"/>
                  </a:lnTo>
                  <a:lnTo>
                    <a:pt x="1816887" y="1172235"/>
                  </a:lnTo>
                  <a:lnTo>
                    <a:pt x="1816976" y="1171740"/>
                  </a:lnTo>
                  <a:lnTo>
                    <a:pt x="1816785" y="1171867"/>
                  </a:lnTo>
                  <a:lnTo>
                    <a:pt x="1816582" y="1171930"/>
                  </a:lnTo>
                  <a:lnTo>
                    <a:pt x="1816176" y="1171943"/>
                  </a:lnTo>
                  <a:lnTo>
                    <a:pt x="1816023" y="1171879"/>
                  </a:lnTo>
                  <a:lnTo>
                    <a:pt x="1815807" y="1171638"/>
                  </a:lnTo>
                  <a:lnTo>
                    <a:pt x="1815744" y="1171448"/>
                  </a:lnTo>
                  <a:lnTo>
                    <a:pt x="1815744" y="1171028"/>
                  </a:lnTo>
                  <a:lnTo>
                    <a:pt x="1815807" y="1170863"/>
                  </a:lnTo>
                  <a:lnTo>
                    <a:pt x="1816023" y="1170609"/>
                  </a:lnTo>
                  <a:lnTo>
                    <a:pt x="1816176" y="1170533"/>
                  </a:lnTo>
                  <a:lnTo>
                    <a:pt x="1816468" y="1170533"/>
                  </a:lnTo>
                  <a:lnTo>
                    <a:pt x="1816785" y="1170622"/>
                  </a:lnTo>
                  <a:lnTo>
                    <a:pt x="1816976" y="1170736"/>
                  </a:lnTo>
                  <a:lnTo>
                    <a:pt x="1816976" y="1170305"/>
                  </a:lnTo>
                  <a:close/>
                </a:path>
                <a:path w="2684779" h="1379854">
                  <a:moveTo>
                    <a:pt x="1817738" y="1173581"/>
                  </a:moveTo>
                  <a:lnTo>
                    <a:pt x="1817458" y="1173568"/>
                  </a:lnTo>
                  <a:lnTo>
                    <a:pt x="1817281" y="1173657"/>
                  </a:lnTo>
                  <a:lnTo>
                    <a:pt x="1817128" y="1173759"/>
                  </a:lnTo>
                  <a:lnTo>
                    <a:pt x="1817052" y="1173594"/>
                  </a:lnTo>
                  <a:lnTo>
                    <a:pt x="1816557" y="1173594"/>
                  </a:lnTo>
                  <a:lnTo>
                    <a:pt x="1816557" y="1175194"/>
                  </a:lnTo>
                  <a:lnTo>
                    <a:pt x="1817052" y="1175194"/>
                  </a:lnTo>
                  <a:lnTo>
                    <a:pt x="1817052" y="1174305"/>
                  </a:lnTo>
                  <a:lnTo>
                    <a:pt x="1817230" y="1174026"/>
                  </a:lnTo>
                  <a:lnTo>
                    <a:pt x="1817522" y="1173975"/>
                  </a:lnTo>
                  <a:lnTo>
                    <a:pt x="1817649" y="1174000"/>
                  </a:lnTo>
                  <a:lnTo>
                    <a:pt x="1817738" y="1173581"/>
                  </a:lnTo>
                  <a:close/>
                </a:path>
                <a:path w="2684779" h="1379854">
                  <a:moveTo>
                    <a:pt x="1818614" y="1170686"/>
                  </a:moveTo>
                  <a:lnTo>
                    <a:pt x="1818347" y="1170673"/>
                  </a:lnTo>
                  <a:lnTo>
                    <a:pt x="1818068" y="1170800"/>
                  </a:lnTo>
                  <a:lnTo>
                    <a:pt x="1817928" y="1170965"/>
                  </a:lnTo>
                  <a:lnTo>
                    <a:pt x="1817928" y="1170711"/>
                  </a:lnTo>
                  <a:lnTo>
                    <a:pt x="1817433" y="1170711"/>
                  </a:lnTo>
                  <a:lnTo>
                    <a:pt x="1817433" y="1172286"/>
                  </a:lnTo>
                  <a:lnTo>
                    <a:pt x="1817928" y="1172286"/>
                  </a:lnTo>
                  <a:lnTo>
                    <a:pt x="1817928" y="1171409"/>
                  </a:lnTo>
                  <a:lnTo>
                    <a:pt x="1818106" y="1171130"/>
                  </a:lnTo>
                  <a:lnTo>
                    <a:pt x="1818386" y="1171079"/>
                  </a:lnTo>
                  <a:lnTo>
                    <a:pt x="1818525" y="1171105"/>
                  </a:lnTo>
                  <a:lnTo>
                    <a:pt x="1818614" y="1170686"/>
                  </a:lnTo>
                  <a:close/>
                </a:path>
                <a:path w="2684779" h="1379854">
                  <a:moveTo>
                    <a:pt x="1819554" y="1173924"/>
                  </a:moveTo>
                  <a:lnTo>
                    <a:pt x="1819249" y="1173645"/>
                  </a:lnTo>
                  <a:lnTo>
                    <a:pt x="1819071" y="1173594"/>
                  </a:lnTo>
                  <a:lnTo>
                    <a:pt x="1819071" y="1174127"/>
                  </a:lnTo>
                  <a:lnTo>
                    <a:pt x="1819071" y="1174673"/>
                  </a:lnTo>
                  <a:lnTo>
                    <a:pt x="1818944" y="1174838"/>
                  </a:lnTo>
                  <a:lnTo>
                    <a:pt x="1818640" y="1174864"/>
                  </a:lnTo>
                  <a:lnTo>
                    <a:pt x="1818424" y="1174673"/>
                  </a:lnTo>
                  <a:lnTo>
                    <a:pt x="1818424" y="1174127"/>
                  </a:lnTo>
                  <a:lnTo>
                    <a:pt x="1818551" y="1173975"/>
                  </a:lnTo>
                  <a:lnTo>
                    <a:pt x="1818855" y="1173924"/>
                  </a:lnTo>
                  <a:lnTo>
                    <a:pt x="1819071" y="1174127"/>
                  </a:lnTo>
                  <a:lnTo>
                    <a:pt x="1819071" y="1173594"/>
                  </a:lnTo>
                  <a:lnTo>
                    <a:pt x="1818474" y="1173568"/>
                  </a:lnTo>
                  <a:lnTo>
                    <a:pt x="1818259" y="1173645"/>
                  </a:lnTo>
                  <a:lnTo>
                    <a:pt x="1817966" y="1173924"/>
                  </a:lnTo>
                  <a:lnTo>
                    <a:pt x="1817966" y="1174864"/>
                  </a:lnTo>
                  <a:lnTo>
                    <a:pt x="1818259" y="1175143"/>
                  </a:lnTo>
                  <a:lnTo>
                    <a:pt x="1818474" y="1175219"/>
                  </a:lnTo>
                  <a:lnTo>
                    <a:pt x="1819021" y="1175219"/>
                  </a:lnTo>
                  <a:lnTo>
                    <a:pt x="1819249" y="1175143"/>
                  </a:lnTo>
                  <a:lnTo>
                    <a:pt x="1819554" y="1174864"/>
                  </a:lnTo>
                  <a:lnTo>
                    <a:pt x="1819554" y="1173924"/>
                  </a:lnTo>
                  <a:close/>
                </a:path>
                <a:path w="2684779" h="1379854">
                  <a:moveTo>
                    <a:pt x="1820468" y="1171333"/>
                  </a:moveTo>
                  <a:lnTo>
                    <a:pt x="1820341" y="1171003"/>
                  </a:lnTo>
                  <a:lnTo>
                    <a:pt x="1820087" y="1170749"/>
                  </a:lnTo>
                  <a:lnTo>
                    <a:pt x="1819948" y="1170698"/>
                  </a:lnTo>
                  <a:lnTo>
                    <a:pt x="1819948" y="1171333"/>
                  </a:lnTo>
                  <a:lnTo>
                    <a:pt x="1819275" y="1171333"/>
                  </a:lnTo>
                  <a:lnTo>
                    <a:pt x="1819325" y="1171143"/>
                  </a:lnTo>
                  <a:lnTo>
                    <a:pt x="1819452" y="1171041"/>
                  </a:lnTo>
                  <a:lnTo>
                    <a:pt x="1819732" y="1171003"/>
                  </a:lnTo>
                  <a:lnTo>
                    <a:pt x="1819910" y="1171143"/>
                  </a:lnTo>
                  <a:lnTo>
                    <a:pt x="1819948" y="1171333"/>
                  </a:lnTo>
                  <a:lnTo>
                    <a:pt x="1819948" y="1170698"/>
                  </a:lnTo>
                  <a:lnTo>
                    <a:pt x="1819363" y="1170673"/>
                  </a:lnTo>
                  <a:lnTo>
                    <a:pt x="1819148" y="1170749"/>
                  </a:lnTo>
                  <a:lnTo>
                    <a:pt x="1818868" y="1171003"/>
                  </a:lnTo>
                  <a:lnTo>
                    <a:pt x="1818855" y="1171994"/>
                  </a:lnTo>
                  <a:lnTo>
                    <a:pt x="1819148" y="1172260"/>
                  </a:lnTo>
                  <a:lnTo>
                    <a:pt x="1819363" y="1172324"/>
                  </a:lnTo>
                  <a:lnTo>
                    <a:pt x="1819910" y="1172311"/>
                  </a:lnTo>
                  <a:lnTo>
                    <a:pt x="1820405" y="1172184"/>
                  </a:lnTo>
                  <a:lnTo>
                    <a:pt x="1820405" y="1171994"/>
                  </a:lnTo>
                  <a:lnTo>
                    <a:pt x="1820405" y="1171816"/>
                  </a:lnTo>
                  <a:lnTo>
                    <a:pt x="1820278" y="1171867"/>
                  </a:lnTo>
                  <a:lnTo>
                    <a:pt x="1819935" y="1171981"/>
                  </a:lnTo>
                  <a:lnTo>
                    <a:pt x="1819579" y="1171994"/>
                  </a:lnTo>
                  <a:lnTo>
                    <a:pt x="1819351" y="1171867"/>
                  </a:lnTo>
                  <a:lnTo>
                    <a:pt x="1819275" y="1171651"/>
                  </a:lnTo>
                  <a:lnTo>
                    <a:pt x="1820468" y="1171651"/>
                  </a:lnTo>
                  <a:lnTo>
                    <a:pt x="1820468" y="1171333"/>
                  </a:lnTo>
                  <a:close/>
                </a:path>
                <a:path w="2684779" h="1379854">
                  <a:moveTo>
                    <a:pt x="1822348" y="1171575"/>
                  </a:moveTo>
                  <a:lnTo>
                    <a:pt x="1822310" y="1171003"/>
                  </a:lnTo>
                  <a:lnTo>
                    <a:pt x="1822030" y="1170724"/>
                  </a:lnTo>
                  <a:lnTo>
                    <a:pt x="1821815" y="1170673"/>
                  </a:lnTo>
                  <a:lnTo>
                    <a:pt x="1821434" y="1170673"/>
                  </a:lnTo>
                  <a:lnTo>
                    <a:pt x="1820875" y="1170749"/>
                  </a:lnTo>
                  <a:lnTo>
                    <a:pt x="1820875" y="1171130"/>
                  </a:lnTo>
                  <a:lnTo>
                    <a:pt x="1821230" y="1171003"/>
                  </a:lnTo>
                  <a:lnTo>
                    <a:pt x="1821573" y="1171003"/>
                  </a:lnTo>
                  <a:lnTo>
                    <a:pt x="1821776" y="1171092"/>
                  </a:lnTo>
                  <a:lnTo>
                    <a:pt x="1821840" y="1171282"/>
                  </a:lnTo>
                  <a:lnTo>
                    <a:pt x="1821840" y="1171575"/>
                  </a:lnTo>
                  <a:lnTo>
                    <a:pt x="1821764" y="1171867"/>
                  </a:lnTo>
                  <a:lnTo>
                    <a:pt x="1821599" y="1171994"/>
                  </a:lnTo>
                  <a:lnTo>
                    <a:pt x="1821421" y="1171994"/>
                  </a:lnTo>
                  <a:lnTo>
                    <a:pt x="1821383" y="1171600"/>
                  </a:lnTo>
                  <a:lnTo>
                    <a:pt x="1821573" y="1171575"/>
                  </a:lnTo>
                  <a:lnTo>
                    <a:pt x="1821840" y="1171575"/>
                  </a:lnTo>
                  <a:lnTo>
                    <a:pt x="1821840" y="1171282"/>
                  </a:lnTo>
                  <a:lnTo>
                    <a:pt x="1821268" y="1171282"/>
                  </a:lnTo>
                  <a:lnTo>
                    <a:pt x="1821065" y="1171333"/>
                  </a:lnTo>
                  <a:lnTo>
                    <a:pt x="1820799" y="1171498"/>
                  </a:lnTo>
                  <a:lnTo>
                    <a:pt x="1820799" y="1172083"/>
                  </a:lnTo>
                  <a:lnTo>
                    <a:pt x="1821014" y="1172286"/>
                  </a:lnTo>
                  <a:lnTo>
                    <a:pt x="1821522" y="1172311"/>
                  </a:lnTo>
                  <a:lnTo>
                    <a:pt x="1821688" y="1172235"/>
                  </a:lnTo>
                  <a:lnTo>
                    <a:pt x="1821840" y="1172057"/>
                  </a:lnTo>
                  <a:lnTo>
                    <a:pt x="1821840" y="1172286"/>
                  </a:lnTo>
                  <a:lnTo>
                    <a:pt x="1822348" y="1172286"/>
                  </a:lnTo>
                  <a:lnTo>
                    <a:pt x="1822348" y="1172057"/>
                  </a:lnTo>
                  <a:lnTo>
                    <a:pt x="1822348" y="1171575"/>
                  </a:lnTo>
                  <a:close/>
                </a:path>
                <a:path w="2684779" h="1379854">
                  <a:moveTo>
                    <a:pt x="1822589" y="1174013"/>
                  </a:moveTo>
                  <a:lnTo>
                    <a:pt x="1822538" y="1173848"/>
                  </a:lnTo>
                  <a:lnTo>
                    <a:pt x="1822335" y="1173619"/>
                  </a:lnTo>
                  <a:lnTo>
                    <a:pt x="1822196" y="1173568"/>
                  </a:lnTo>
                  <a:lnTo>
                    <a:pt x="1821903" y="1173568"/>
                  </a:lnTo>
                  <a:lnTo>
                    <a:pt x="1821726" y="1173657"/>
                  </a:lnTo>
                  <a:lnTo>
                    <a:pt x="1821548" y="1173759"/>
                  </a:lnTo>
                  <a:lnTo>
                    <a:pt x="1821370" y="1173708"/>
                  </a:lnTo>
                  <a:lnTo>
                    <a:pt x="1821205" y="1173594"/>
                  </a:lnTo>
                  <a:lnTo>
                    <a:pt x="1820913" y="1173568"/>
                  </a:lnTo>
                  <a:lnTo>
                    <a:pt x="1820519" y="1173835"/>
                  </a:lnTo>
                  <a:lnTo>
                    <a:pt x="1820519" y="1173594"/>
                  </a:lnTo>
                  <a:lnTo>
                    <a:pt x="1820011" y="1173594"/>
                  </a:lnTo>
                  <a:lnTo>
                    <a:pt x="1820011" y="1175194"/>
                  </a:lnTo>
                  <a:lnTo>
                    <a:pt x="1820519" y="1175194"/>
                  </a:lnTo>
                  <a:lnTo>
                    <a:pt x="1820519" y="1174267"/>
                  </a:lnTo>
                  <a:lnTo>
                    <a:pt x="1820595" y="1174076"/>
                  </a:lnTo>
                  <a:lnTo>
                    <a:pt x="1820735" y="1173937"/>
                  </a:lnTo>
                  <a:lnTo>
                    <a:pt x="1820913" y="1173937"/>
                  </a:lnTo>
                  <a:lnTo>
                    <a:pt x="1821014" y="1174076"/>
                  </a:lnTo>
                  <a:lnTo>
                    <a:pt x="1821040" y="1175194"/>
                  </a:lnTo>
                  <a:lnTo>
                    <a:pt x="1821548" y="1175194"/>
                  </a:lnTo>
                  <a:lnTo>
                    <a:pt x="1821548" y="1174254"/>
                  </a:lnTo>
                  <a:lnTo>
                    <a:pt x="1821688" y="1173988"/>
                  </a:lnTo>
                  <a:lnTo>
                    <a:pt x="1821929" y="1173937"/>
                  </a:lnTo>
                  <a:lnTo>
                    <a:pt x="1822056" y="1174076"/>
                  </a:lnTo>
                  <a:lnTo>
                    <a:pt x="1822081" y="1175194"/>
                  </a:lnTo>
                  <a:lnTo>
                    <a:pt x="1822589" y="1175194"/>
                  </a:lnTo>
                  <a:lnTo>
                    <a:pt x="1822589" y="1174013"/>
                  </a:lnTo>
                  <a:close/>
                </a:path>
                <a:path w="2684779" h="1379854">
                  <a:moveTo>
                    <a:pt x="1823923" y="1170711"/>
                  </a:moveTo>
                  <a:lnTo>
                    <a:pt x="1823389" y="1170711"/>
                  </a:lnTo>
                  <a:lnTo>
                    <a:pt x="1823389" y="1170254"/>
                  </a:lnTo>
                  <a:lnTo>
                    <a:pt x="1822881" y="1170254"/>
                  </a:lnTo>
                  <a:lnTo>
                    <a:pt x="1822881" y="1170711"/>
                  </a:lnTo>
                  <a:lnTo>
                    <a:pt x="1822615" y="1170711"/>
                  </a:lnTo>
                  <a:lnTo>
                    <a:pt x="1822615" y="1171067"/>
                  </a:lnTo>
                  <a:lnTo>
                    <a:pt x="1822881" y="1171067"/>
                  </a:lnTo>
                  <a:lnTo>
                    <a:pt x="1822881" y="1171943"/>
                  </a:lnTo>
                  <a:lnTo>
                    <a:pt x="1822932" y="1172083"/>
                  </a:lnTo>
                  <a:lnTo>
                    <a:pt x="1823097" y="1172260"/>
                  </a:lnTo>
                  <a:lnTo>
                    <a:pt x="1823237" y="1172286"/>
                  </a:lnTo>
                  <a:lnTo>
                    <a:pt x="1823885" y="1172286"/>
                  </a:lnTo>
                  <a:lnTo>
                    <a:pt x="1823885" y="1171917"/>
                  </a:lnTo>
                  <a:lnTo>
                    <a:pt x="1823516" y="1171917"/>
                  </a:lnTo>
                  <a:lnTo>
                    <a:pt x="1823389" y="1171816"/>
                  </a:lnTo>
                  <a:lnTo>
                    <a:pt x="1823389" y="1171067"/>
                  </a:lnTo>
                  <a:lnTo>
                    <a:pt x="1823923" y="1171067"/>
                  </a:lnTo>
                  <a:lnTo>
                    <a:pt x="1823923" y="1170711"/>
                  </a:lnTo>
                  <a:close/>
                </a:path>
                <a:path w="2684779" h="1379854">
                  <a:moveTo>
                    <a:pt x="1825167" y="1173594"/>
                  </a:moveTo>
                  <a:lnTo>
                    <a:pt x="1824634" y="1173594"/>
                  </a:lnTo>
                  <a:lnTo>
                    <a:pt x="1824634" y="1173149"/>
                  </a:lnTo>
                  <a:lnTo>
                    <a:pt x="1824139" y="1173149"/>
                  </a:lnTo>
                  <a:lnTo>
                    <a:pt x="1824139" y="1173594"/>
                  </a:lnTo>
                  <a:lnTo>
                    <a:pt x="1823872" y="1173594"/>
                  </a:lnTo>
                  <a:lnTo>
                    <a:pt x="1823872" y="1173962"/>
                  </a:lnTo>
                  <a:lnTo>
                    <a:pt x="1824139" y="1173962"/>
                  </a:lnTo>
                  <a:lnTo>
                    <a:pt x="1824139" y="1174838"/>
                  </a:lnTo>
                  <a:lnTo>
                    <a:pt x="1824177" y="1174978"/>
                  </a:lnTo>
                  <a:lnTo>
                    <a:pt x="1824342" y="1175143"/>
                  </a:lnTo>
                  <a:lnTo>
                    <a:pt x="1824494" y="1175194"/>
                  </a:lnTo>
                  <a:lnTo>
                    <a:pt x="1825129" y="1175194"/>
                  </a:lnTo>
                  <a:lnTo>
                    <a:pt x="1825129" y="1174826"/>
                  </a:lnTo>
                  <a:lnTo>
                    <a:pt x="1824761" y="1174826"/>
                  </a:lnTo>
                  <a:lnTo>
                    <a:pt x="1824634" y="1174699"/>
                  </a:lnTo>
                  <a:lnTo>
                    <a:pt x="1824634" y="1173962"/>
                  </a:lnTo>
                  <a:lnTo>
                    <a:pt x="1825167" y="1173962"/>
                  </a:lnTo>
                  <a:lnTo>
                    <a:pt x="1825167" y="1173594"/>
                  </a:lnTo>
                  <a:close/>
                </a:path>
                <a:path w="2684779" h="1379854">
                  <a:moveTo>
                    <a:pt x="1825840" y="1171333"/>
                  </a:moveTo>
                  <a:lnTo>
                    <a:pt x="1825713" y="1171003"/>
                  </a:lnTo>
                  <a:lnTo>
                    <a:pt x="1825459" y="1170749"/>
                  </a:lnTo>
                  <a:lnTo>
                    <a:pt x="1825307" y="1170698"/>
                  </a:lnTo>
                  <a:lnTo>
                    <a:pt x="1825307" y="1171333"/>
                  </a:lnTo>
                  <a:lnTo>
                    <a:pt x="1824647" y="1171333"/>
                  </a:lnTo>
                  <a:lnTo>
                    <a:pt x="1824697" y="1171143"/>
                  </a:lnTo>
                  <a:lnTo>
                    <a:pt x="1824824" y="1171041"/>
                  </a:lnTo>
                  <a:lnTo>
                    <a:pt x="1825104" y="1171003"/>
                  </a:lnTo>
                  <a:lnTo>
                    <a:pt x="1825269" y="1171143"/>
                  </a:lnTo>
                  <a:lnTo>
                    <a:pt x="1825307" y="1171333"/>
                  </a:lnTo>
                  <a:lnTo>
                    <a:pt x="1825307" y="1170698"/>
                  </a:lnTo>
                  <a:lnTo>
                    <a:pt x="1824736" y="1170673"/>
                  </a:lnTo>
                  <a:lnTo>
                    <a:pt x="1824520" y="1170749"/>
                  </a:lnTo>
                  <a:lnTo>
                    <a:pt x="1824240" y="1171003"/>
                  </a:lnTo>
                  <a:lnTo>
                    <a:pt x="1824228" y="1171994"/>
                  </a:lnTo>
                  <a:lnTo>
                    <a:pt x="1824520" y="1172260"/>
                  </a:lnTo>
                  <a:lnTo>
                    <a:pt x="1824736" y="1172324"/>
                  </a:lnTo>
                  <a:lnTo>
                    <a:pt x="1825269" y="1172311"/>
                  </a:lnTo>
                  <a:lnTo>
                    <a:pt x="1825764" y="1172184"/>
                  </a:lnTo>
                  <a:lnTo>
                    <a:pt x="1825764" y="1171994"/>
                  </a:lnTo>
                  <a:lnTo>
                    <a:pt x="1825764" y="1171816"/>
                  </a:lnTo>
                  <a:lnTo>
                    <a:pt x="1825637" y="1171867"/>
                  </a:lnTo>
                  <a:lnTo>
                    <a:pt x="1825294" y="1171981"/>
                  </a:lnTo>
                  <a:lnTo>
                    <a:pt x="1824939" y="1171994"/>
                  </a:lnTo>
                  <a:lnTo>
                    <a:pt x="1824723" y="1171867"/>
                  </a:lnTo>
                  <a:lnTo>
                    <a:pt x="1824647" y="1171651"/>
                  </a:lnTo>
                  <a:lnTo>
                    <a:pt x="1825840" y="1171651"/>
                  </a:lnTo>
                  <a:lnTo>
                    <a:pt x="1825840" y="1171333"/>
                  </a:lnTo>
                  <a:close/>
                </a:path>
                <a:path w="2684779" h="1379854">
                  <a:moveTo>
                    <a:pt x="1827098" y="1174013"/>
                  </a:moveTo>
                  <a:lnTo>
                    <a:pt x="1827047" y="1173848"/>
                  </a:lnTo>
                  <a:lnTo>
                    <a:pt x="1826844" y="1173619"/>
                  </a:lnTo>
                  <a:lnTo>
                    <a:pt x="1826717" y="1173568"/>
                  </a:lnTo>
                  <a:lnTo>
                    <a:pt x="1826425" y="1173568"/>
                  </a:lnTo>
                  <a:lnTo>
                    <a:pt x="1826145" y="1173683"/>
                  </a:lnTo>
                  <a:lnTo>
                    <a:pt x="1825993" y="1173835"/>
                  </a:lnTo>
                  <a:lnTo>
                    <a:pt x="1825993" y="1172984"/>
                  </a:lnTo>
                  <a:lnTo>
                    <a:pt x="1825485" y="1172984"/>
                  </a:lnTo>
                  <a:lnTo>
                    <a:pt x="1825485" y="1175194"/>
                  </a:lnTo>
                  <a:lnTo>
                    <a:pt x="1825993" y="1175194"/>
                  </a:lnTo>
                  <a:lnTo>
                    <a:pt x="1825993" y="1174267"/>
                  </a:lnTo>
                  <a:lnTo>
                    <a:pt x="1826133" y="1173988"/>
                  </a:lnTo>
                  <a:lnTo>
                    <a:pt x="1826374" y="1173937"/>
                  </a:lnTo>
                  <a:lnTo>
                    <a:pt x="1826539" y="1174038"/>
                  </a:lnTo>
                  <a:lnTo>
                    <a:pt x="1826564" y="1174178"/>
                  </a:lnTo>
                  <a:lnTo>
                    <a:pt x="1826577" y="1174318"/>
                  </a:lnTo>
                  <a:lnTo>
                    <a:pt x="1826577" y="1175194"/>
                  </a:lnTo>
                  <a:lnTo>
                    <a:pt x="1827098" y="1175194"/>
                  </a:lnTo>
                  <a:lnTo>
                    <a:pt x="1827098" y="1174229"/>
                  </a:lnTo>
                  <a:lnTo>
                    <a:pt x="1827098" y="1174013"/>
                  </a:lnTo>
                  <a:close/>
                </a:path>
                <a:path w="2684779" h="1379854">
                  <a:moveTo>
                    <a:pt x="1827834" y="1170089"/>
                  </a:moveTo>
                  <a:lnTo>
                    <a:pt x="1827314" y="1170089"/>
                  </a:lnTo>
                  <a:lnTo>
                    <a:pt x="1827314" y="1170940"/>
                  </a:lnTo>
                  <a:lnTo>
                    <a:pt x="1827288" y="1171244"/>
                  </a:lnTo>
                  <a:lnTo>
                    <a:pt x="1827288" y="1171765"/>
                  </a:lnTo>
                  <a:lnTo>
                    <a:pt x="1827161" y="1171917"/>
                  </a:lnTo>
                  <a:lnTo>
                    <a:pt x="1826869" y="1171968"/>
                  </a:lnTo>
                  <a:lnTo>
                    <a:pt x="1826666" y="1171740"/>
                  </a:lnTo>
                  <a:lnTo>
                    <a:pt x="1826780" y="1171079"/>
                  </a:lnTo>
                  <a:lnTo>
                    <a:pt x="1827085" y="1171041"/>
                  </a:lnTo>
                  <a:lnTo>
                    <a:pt x="1827288" y="1171244"/>
                  </a:lnTo>
                  <a:lnTo>
                    <a:pt x="1827288" y="1170914"/>
                  </a:lnTo>
                  <a:lnTo>
                    <a:pt x="1826983" y="1170686"/>
                  </a:lnTo>
                  <a:lnTo>
                    <a:pt x="1826590" y="1170673"/>
                  </a:lnTo>
                  <a:lnTo>
                    <a:pt x="1826425" y="1170749"/>
                  </a:lnTo>
                  <a:lnTo>
                    <a:pt x="1826272" y="1170940"/>
                  </a:lnTo>
                  <a:lnTo>
                    <a:pt x="1826171" y="1171917"/>
                  </a:lnTo>
                  <a:lnTo>
                    <a:pt x="1826412" y="1172235"/>
                  </a:lnTo>
                  <a:lnTo>
                    <a:pt x="1826590" y="1172324"/>
                  </a:lnTo>
                  <a:lnTo>
                    <a:pt x="1826983" y="1172311"/>
                  </a:lnTo>
                  <a:lnTo>
                    <a:pt x="1827149" y="1172235"/>
                  </a:lnTo>
                  <a:lnTo>
                    <a:pt x="1827314" y="1172057"/>
                  </a:lnTo>
                  <a:lnTo>
                    <a:pt x="1827314" y="1172286"/>
                  </a:lnTo>
                  <a:lnTo>
                    <a:pt x="1827834" y="1172286"/>
                  </a:lnTo>
                  <a:lnTo>
                    <a:pt x="1827834" y="1172057"/>
                  </a:lnTo>
                  <a:lnTo>
                    <a:pt x="1827834" y="1171041"/>
                  </a:lnTo>
                  <a:lnTo>
                    <a:pt x="1827834" y="1170089"/>
                  </a:lnTo>
                  <a:close/>
                </a:path>
                <a:path w="2684779" h="1379854">
                  <a:moveTo>
                    <a:pt x="1829168" y="1174229"/>
                  </a:moveTo>
                  <a:lnTo>
                    <a:pt x="1829066" y="1173924"/>
                  </a:lnTo>
                  <a:lnTo>
                    <a:pt x="1828787" y="1173645"/>
                  </a:lnTo>
                  <a:lnTo>
                    <a:pt x="1828647" y="1173594"/>
                  </a:lnTo>
                  <a:lnTo>
                    <a:pt x="1828647" y="1174229"/>
                  </a:lnTo>
                  <a:lnTo>
                    <a:pt x="1827974" y="1174229"/>
                  </a:lnTo>
                  <a:lnTo>
                    <a:pt x="1828025" y="1174038"/>
                  </a:lnTo>
                  <a:lnTo>
                    <a:pt x="1828152" y="1173924"/>
                  </a:lnTo>
                  <a:lnTo>
                    <a:pt x="1828431" y="1173899"/>
                  </a:lnTo>
                  <a:lnTo>
                    <a:pt x="1828596" y="1174038"/>
                  </a:lnTo>
                  <a:lnTo>
                    <a:pt x="1828647" y="1174229"/>
                  </a:lnTo>
                  <a:lnTo>
                    <a:pt x="1828647" y="1173594"/>
                  </a:lnTo>
                  <a:lnTo>
                    <a:pt x="1828063" y="1173568"/>
                  </a:lnTo>
                  <a:lnTo>
                    <a:pt x="1827847" y="1173645"/>
                  </a:lnTo>
                  <a:lnTo>
                    <a:pt x="1827580" y="1173899"/>
                  </a:lnTo>
                  <a:lnTo>
                    <a:pt x="1827555" y="1174889"/>
                  </a:lnTo>
                  <a:lnTo>
                    <a:pt x="1827847" y="1175143"/>
                  </a:lnTo>
                  <a:lnTo>
                    <a:pt x="1828063" y="1175219"/>
                  </a:lnTo>
                  <a:lnTo>
                    <a:pt x="1828482" y="1175219"/>
                  </a:lnTo>
                  <a:lnTo>
                    <a:pt x="1829104" y="1175092"/>
                  </a:lnTo>
                  <a:lnTo>
                    <a:pt x="1829104" y="1174889"/>
                  </a:lnTo>
                  <a:lnTo>
                    <a:pt x="1829104" y="1174699"/>
                  </a:lnTo>
                  <a:lnTo>
                    <a:pt x="1828977" y="1174762"/>
                  </a:lnTo>
                  <a:lnTo>
                    <a:pt x="1828520" y="1174889"/>
                  </a:lnTo>
                  <a:lnTo>
                    <a:pt x="1828279" y="1174889"/>
                  </a:lnTo>
                  <a:lnTo>
                    <a:pt x="1828063" y="1174762"/>
                  </a:lnTo>
                  <a:lnTo>
                    <a:pt x="1827974" y="1174534"/>
                  </a:lnTo>
                  <a:lnTo>
                    <a:pt x="1829168" y="1174534"/>
                  </a:lnTo>
                  <a:lnTo>
                    <a:pt x="1829168" y="1174229"/>
                  </a:lnTo>
                  <a:close/>
                </a:path>
                <a:path w="2684779" h="1379854">
                  <a:moveTo>
                    <a:pt x="1830971" y="1171041"/>
                  </a:moveTo>
                  <a:lnTo>
                    <a:pt x="1830743" y="1170749"/>
                  </a:lnTo>
                  <a:lnTo>
                    <a:pt x="1830590" y="1170673"/>
                  </a:lnTo>
                  <a:lnTo>
                    <a:pt x="1830501" y="1171244"/>
                  </a:lnTo>
                  <a:lnTo>
                    <a:pt x="1830501" y="1171765"/>
                  </a:lnTo>
                  <a:lnTo>
                    <a:pt x="1830374" y="1171917"/>
                  </a:lnTo>
                  <a:lnTo>
                    <a:pt x="1830082" y="1171968"/>
                  </a:lnTo>
                  <a:lnTo>
                    <a:pt x="1829866" y="1171765"/>
                  </a:lnTo>
                  <a:lnTo>
                    <a:pt x="1829866" y="1171244"/>
                  </a:lnTo>
                  <a:lnTo>
                    <a:pt x="1829993" y="1171079"/>
                  </a:lnTo>
                  <a:lnTo>
                    <a:pt x="1830298" y="1171041"/>
                  </a:lnTo>
                  <a:lnTo>
                    <a:pt x="1830501" y="1171244"/>
                  </a:lnTo>
                  <a:lnTo>
                    <a:pt x="1830501" y="1170673"/>
                  </a:lnTo>
                  <a:lnTo>
                    <a:pt x="1830273" y="1170673"/>
                  </a:lnTo>
                  <a:lnTo>
                    <a:pt x="1830006" y="1170774"/>
                  </a:lnTo>
                  <a:lnTo>
                    <a:pt x="1829854" y="1170940"/>
                  </a:lnTo>
                  <a:lnTo>
                    <a:pt x="1829854" y="1170089"/>
                  </a:lnTo>
                  <a:lnTo>
                    <a:pt x="1829346" y="1170089"/>
                  </a:lnTo>
                  <a:lnTo>
                    <a:pt x="1829346" y="1172286"/>
                  </a:lnTo>
                  <a:lnTo>
                    <a:pt x="1829854" y="1172286"/>
                  </a:lnTo>
                  <a:lnTo>
                    <a:pt x="1829854" y="1172057"/>
                  </a:lnTo>
                  <a:lnTo>
                    <a:pt x="1830006" y="1172235"/>
                  </a:lnTo>
                  <a:lnTo>
                    <a:pt x="1830171" y="1172311"/>
                  </a:lnTo>
                  <a:lnTo>
                    <a:pt x="1830590" y="1172324"/>
                  </a:lnTo>
                  <a:lnTo>
                    <a:pt x="1830755" y="1172235"/>
                  </a:lnTo>
                  <a:lnTo>
                    <a:pt x="1830895" y="1172057"/>
                  </a:lnTo>
                  <a:lnTo>
                    <a:pt x="1830971" y="1171041"/>
                  </a:lnTo>
                  <a:close/>
                </a:path>
                <a:path w="2684779" h="1379854">
                  <a:moveTo>
                    <a:pt x="1832508" y="1173073"/>
                  </a:moveTo>
                  <a:lnTo>
                    <a:pt x="1831987" y="1173073"/>
                  </a:lnTo>
                  <a:lnTo>
                    <a:pt x="1831987" y="1174521"/>
                  </a:lnTo>
                  <a:lnTo>
                    <a:pt x="1831213" y="1173073"/>
                  </a:lnTo>
                  <a:lnTo>
                    <a:pt x="1830603" y="1173073"/>
                  </a:lnTo>
                  <a:lnTo>
                    <a:pt x="1830603" y="1175194"/>
                  </a:lnTo>
                  <a:lnTo>
                    <a:pt x="1831124" y="1175194"/>
                  </a:lnTo>
                  <a:lnTo>
                    <a:pt x="1831124" y="1173734"/>
                  </a:lnTo>
                  <a:lnTo>
                    <a:pt x="1831898" y="1175194"/>
                  </a:lnTo>
                  <a:lnTo>
                    <a:pt x="1832508" y="1175194"/>
                  </a:lnTo>
                  <a:lnTo>
                    <a:pt x="1832508" y="1173073"/>
                  </a:lnTo>
                  <a:close/>
                </a:path>
                <a:path w="2684779" h="1379854">
                  <a:moveTo>
                    <a:pt x="1833054" y="1170711"/>
                  </a:moveTo>
                  <a:lnTo>
                    <a:pt x="1832533" y="1170711"/>
                  </a:lnTo>
                  <a:lnTo>
                    <a:pt x="1832165" y="1171778"/>
                  </a:lnTo>
                  <a:lnTo>
                    <a:pt x="1831746" y="1170711"/>
                  </a:lnTo>
                  <a:lnTo>
                    <a:pt x="1831225" y="1170711"/>
                  </a:lnTo>
                  <a:lnTo>
                    <a:pt x="1831949" y="1172349"/>
                  </a:lnTo>
                  <a:lnTo>
                    <a:pt x="1831873" y="1172514"/>
                  </a:lnTo>
                  <a:lnTo>
                    <a:pt x="1831733" y="1172591"/>
                  </a:lnTo>
                  <a:lnTo>
                    <a:pt x="1831492" y="1172591"/>
                  </a:lnTo>
                  <a:lnTo>
                    <a:pt x="1831492" y="1172921"/>
                  </a:lnTo>
                  <a:lnTo>
                    <a:pt x="1831924" y="1172921"/>
                  </a:lnTo>
                  <a:lnTo>
                    <a:pt x="1832127" y="1172806"/>
                  </a:lnTo>
                  <a:lnTo>
                    <a:pt x="1832317" y="1172616"/>
                  </a:lnTo>
                  <a:lnTo>
                    <a:pt x="1833054" y="1170711"/>
                  </a:lnTo>
                  <a:close/>
                </a:path>
                <a:path w="2684779" h="1379854">
                  <a:moveTo>
                    <a:pt x="1834591" y="1174864"/>
                  </a:moveTo>
                  <a:lnTo>
                    <a:pt x="1834578" y="1173924"/>
                  </a:lnTo>
                  <a:lnTo>
                    <a:pt x="1834286" y="1173645"/>
                  </a:lnTo>
                  <a:lnTo>
                    <a:pt x="1834108" y="1173594"/>
                  </a:lnTo>
                  <a:lnTo>
                    <a:pt x="1834108" y="1174127"/>
                  </a:lnTo>
                  <a:lnTo>
                    <a:pt x="1834108" y="1174673"/>
                  </a:lnTo>
                  <a:lnTo>
                    <a:pt x="1833981" y="1174838"/>
                  </a:lnTo>
                  <a:lnTo>
                    <a:pt x="1833676" y="1174864"/>
                  </a:lnTo>
                  <a:lnTo>
                    <a:pt x="1833460" y="1174673"/>
                  </a:lnTo>
                  <a:lnTo>
                    <a:pt x="1833460" y="1174127"/>
                  </a:lnTo>
                  <a:lnTo>
                    <a:pt x="1833587" y="1173975"/>
                  </a:lnTo>
                  <a:lnTo>
                    <a:pt x="1833905" y="1173924"/>
                  </a:lnTo>
                  <a:lnTo>
                    <a:pt x="1834108" y="1174127"/>
                  </a:lnTo>
                  <a:lnTo>
                    <a:pt x="1834108" y="1173594"/>
                  </a:lnTo>
                  <a:lnTo>
                    <a:pt x="1833511" y="1173568"/>
                  </a:lnTo>
                  <a:lnTo>
                    <a:pt x="1833295" y="1173645"/>
                  </a:lnTo>
                  <a:lnTo>
                    <a:pt x="1833003" y="1173924"/>
                  </a:lnTo>
                  <a:lnTo>
                    <a:pt x="1832991" y="1174864"/>
                  </a:lnTo>
                  <a:lnTo>
                    <a:pt x="1833295" y="1175143"/>
                  </a:lnTo>
                  <a:lnTo>
                    <a:pt x="1833511" y="1175219"/>
                  </a:lnTo>
                  <a:lnTo>
                    <a:pt x="1834070" y="1175219"/>
                  </a:lnTo>
                  <a:lnTo>
                    <a:pt x="1834286" y="1175143"/>
                  </a:lnTo>
                  <a:lnTo>
                    <a:pt x="1834591" y="1174864"/>
                  </a:lnTo>
                  <a:close/>
                </a:path>
                <a:path w="2684779" h="1379854">
                  <a:moveTo>
                    <a:pt x="1835734" y="1171663"/>
                  </a:moveTo>
                  <a:lnTo>
                    <a:pt x="1835505" y="1171409"/>
                  </a:lnTo>
                  <a:lnTo>
                    <a:pt x="1835327" y="1171346"/>
                  </a:lnTo>
                  <a:lnTo>
                    <a:pt x="1835061" y="1171308"/>
                  </a:lnTo>
                  <a:lnTo>
                    <a:pt x="1834883" y="1171282"/>
                  </a:lnTo>
                  <a:lnTo>
                    <a:pt x="1834743" y="1171232"/>
                  </a:lnTo>
                  <a:lnTo>
                    <a:pt x="1834730" y="1171105"/>
                  </a:lnTo>
                  <a:lnTo>
                    <a:pt x="1834921" y="1171003"/>
                  </a:lnTo>
                  <a:lnTo>
                    <a:pt x="1835099" y="1171003"/>
                  </a:lnTo>
                  <a:lnTo>
                    <a:pt x="1835302" y="1171041"/>
                  </a:lnTo>
                  <a:lnTo>
                    <a:pt x="1835518" y="1171092"/>
                  </a:lnTo>
                  <a:lnTo>
                    <a:pt x="1835619" y="1170749"/>
                  </a:lnTo>
                  <a:lnTo>
                    <a:pt x="1835391" y="1170711"/>
                  </a:lnTo>
                  <a:lnTo>
                    <a:pt x="1835175" y="1170673"/>
                  </a:lnTo>
                  <a:lnTo>
                    <a:pt x="1834743" y="1170673"/>
                  </a:lnTo>
                  <a:lnTo>
                    <a:pt x="1834565" y="1170711"/>
                  </a:lnTo>
                  <a:lnTo>
                    <a:pt x="1834438" y="1170800"/>
                  </a:lnTo>
                  <a:lnTo>
                    <a:pt x="1834273" y="1171003"/>
                  </a:lnTo>
                  <a:lnTo>
                    <a:pt x="1834273" y="1171321"/>
                  </a:lnTo>
                  <a:lnTo>
                    <a:pt x="1834413" y="1171511"/>
                  </a:lnTo>
                  <a:lnTo>
                    <a:pt x="1834667" y="1171638"/>
                  </a:lnTo>
                  <a:lnTo>
                    <a:pt x="1834896" y="1171663"/>
                  </a:lnTo>
                  <a:lnTo>
                    <a:pt x="1835086" y="1171689"/>
                  </a:lnTo>
                  <a:lnTo>
                    <a:pt x="1835238" y="1171752"/>
                  </a:lnTo>
                  <a:lnTo>
                    <a:pt x="1835251" y="1171879"/>
                  </a:lnTo>
                  <a:lnTo>
                    <a:pt x="1835124" y="1171981"/>
                  </a:lnTo>
                  <a:lnTo>
                    <a:pt x="1834832" y="1171994"/>
                  </a:lnTo>
                  <a:lnTo>
                    <a:pt x="1834603" y="1171968"/>
                  </a:lnTo>
                  <a:lnTo>
                    <a:pt x="1834413" y="1171905"/>
                  </a:lnTo>
                  <a:lnTo>
                    <a:pt x="1834311" y="1172222"/>
                  </a:lnTo>
                  <a:lnTo>
                    <a:pt x="1834527" y="1172286"/>
                  </a:lnTo>
                  <a:lnTo>
                    <a:pt x="1834756" y="1172311"/>
                  </a:lnTo>
                  <a:lnTo>
                    <a:pt x="1835226" y="1172324"/>
                  </a:lnTo>
                  <a:lnTo>
                    <a:pt x="1835404" y="1172286"/>
                  </a:lnTo>
                  <a:lnTo>
                    <a:pt x="1835670" y="1172121"/>
                  </a:lnTo>
                  <a:lnTo>
                    <a:pt x="1835734" y="1171994"/>
                  </a:lnTo>
                  <a:lnTo>
                    <a:pt x="1835734" y="1171663"/>
                  </a:lnTo>
                  <a:close/>
                </a:path>
                <a:path w="2684779" h="1379854">
                  <a:moveTo>
                    <a:pt x="1836635" y="1173594"/>
                  </a:moveTo>
                  <a:lnTo>
                    <a:pt x="1836127" y="1173594"/>
                  </a:lnTo>
                  <a:lnTo>
                    <a:pt x="1836127" y="1174534"/>
                  </a:lnTo>
                  <a:lnTo>
                    <a:pt x="1836026" y="1174724"/>
                  </a:lnTo>
                  <a:lnTo>
                    <a:pt x="1835886" y="1174838"/>
                  </a:lnTo>
                  <a:lnTo>
                    <a:pt x="1835708" y="1174838"/>
                  </a:lnTo>
                  <a:lnTo>
                    <a:pt x="1835556" y="1174711"/>
                  </a:lnTo>
                  <a:lnTo>
                    <a:pt x="1835531" y="1173594"/>
                  </a:lnTo>
                  <a:lnTo>
                    <a:pt x="1835035" y="1173594"/>
                  </a:lnTo>
                  <a:lnTo>
                    <a:pt x="1835035" y="1174572"/>
                  </a:lnTo>
                  <a:lnTo>
                    <a:pt x="1835035" y="1174788"/>
                  </a:lnTo>
                  <a:lnTo>
                    <a:pt x="1835073" y="1174953"/>
                  </a:lnTo>
                  <a:lnTo>
                    <a:pt x="1835264" y="1175169"/>
                  </a:lnTo>
                  <a:lnTo>
                    <a:pt x="1835404" y="1175219"/>
                  </a:lnTo>
                  <a:lnTo>
                    <a:pt x="1835708" y="1175219"/>
                  </a:lnTo>
                  <a:lnTo>
                    <a:pt x="1835873" y="1175169"/>
                  </a:lnTo>
                  <a:lnTo>
                    <a:pt x="1836039" y="1175054"/>
                  </a:lnTo>
                  <a:lnTo>
                    <a:pt x="1836127" y="1175194"/>
                  </a:lnTo>
                  <a:lnTo>
                    <a:pt x="1836635" y="1175194"/>
                  </a:lnTo>
                  <a:lnTo>
                    <a:pt x="1836635" y="1173594"/>
                  </a:lnTo>
                  <a:close/>
                </a:path>
                <a:path w="2684779" h="1379854">
                  <a:moveTo>
                    <a:pt x="1837728" y="1171105"/>
                  </a:moveTo>
                  <a:lnTo>
                    <a:pt x="1837677" y="1170940"/>
                  </a:lnTo>
                  <a:lnTo>
                    <a:pt x="1837486" y="1170724"/>
                  </a:lnTo>
                  <a:lnTo>
                    <a:pt x="1837347" y="1170673"/>
                  </a:lnTo>
                  <a:lnTo>
                    <a:pt x="1837067" y="1170673"/>
                  </a:lnTo>
                  <a:lnTo>
                    <a:pt x="1836877" y="1170736"/>
                  </a:lnTo>
                  <a:lnTo>
                    <a:pt x="1836699" y="1170838"/>
                  </a:lnTo>
                  <a:lnTo>
                    <a:pt x="1836623" y="1170089"/>
                  </a:lnTo>
                  <a:lnTo>
                    <a:pt x="1836127" y="1170089"/>
                  </a:lnTo>
                  <a:lnTo>
                    <a:pt x="1836127" y="1172286"/>
                  </a:lnTo>
                  <a:lnTo>
                    <a:pt x="1836623" y="1172286"/>
                  </a:lnTo>
                  <a:lnTo>
                    <a:pt x="1836623" y="1171371"/>
                  </a:lnTo>
                  <a:lnTo>
                    <a:pt x="1836775" y="1171092"/>
                  </a:lnTo>
                  <a:lnTo>
                    <a:pt x="1837016" y="1171054"/>
                  </a:lnTo>
                  <a:lnTo>
                    <a:pt x="1837182" y="1171143"/>
                  </a:lnTo>
                  <a:lnTo>
                    <a:pt x="1837194" y="1171282"/>
                  </a:lnTo>
                  <a:lnTo>
                    <a:pt x="1837207" y="1171422"/>
                  </a:lnTo>
                  <a:lnTo>
                    <a:pt x="1837207" y="1172286"/>
                  </a:lnTo>
                  <a:lnTo>
                    <a:pt x="1837728" y="1172286"/>
                  </a:lnTo>
                  <a:lnTo>
                    <a:pt x="1837728" y="1171333"/>
                  </a:lnTo>
                  <a:lnTo>
                    <a:pt x="1837728" y="1171105"/>
                  </a:lnTo>
                  <a:close/>
                </a:path>
                <a:path w="2684779" h="1379854">
                  <a:moveTo>
                    <a:pt x="1838744" y="1174013"/>
                  </a:moveTo>
                  <a:lnTo>
                    <a:pt x="1838693" y="1173848"/>
                  </a:lnTo>
                  <a:lnTo>
                    <a:pt x="1838502" y="1173619"/>
                  </a:lnTo>
                  <a:lnTo>
                    <a:pt x="1838363" y="1173568"/>
                  </a:lnTo>
                  <a:lnTo>
                    <a:pt x="1838071" y="1173568"/>
                  </a:lnTo>
                  <a:lnTo>
                    <a:pt x="1837639" y="1173835"/>
                  </a:lnTo>
                  <a:lnTo>
                    <a:pt x="1837639" y="1173594"/>
                  </a:lnTo>
                  <a:lnTo>
                    <a:pt x="1837131" y="1173594"/>
                  </a:lnTo>
                  <a:lnTo>
                    <a:pt x="1837131" y="1175194"/>
                  </a:lnTo>
                  <a:lnTo>
                    <a:pt x="1837639" y="1175194"/>
                  </a:lnTo>
                  <a:lnTo>
                    <a:pt x="1837639" y="1174267"/>
                  </a:lnTo>
                  <a:lnTo>
                    <a:pt x="1837715" y="1174076"/>
                  </a:lnTo>
                  <a:lnTo>
                    <a:pt x="1837880" y="1173937"/>
                  </a:lnTo>
                  <a:lnTo>
                    <a:pt x="1838032" y="1173937"/>
                  </a:lnTo>
                  <a:lnTo>
                    <a:pt x="1838210" y="1174127"/>
                  </a:lnTo>
                  <a:lnTo>
                    <a:pt x="1838223" y="1174305"/>
                  </a:lnTo>
                  <a:lnTo>
                    <a:pt x="1838223" y="1175194"/>
                  </a:lnTo>
                  <a:lnTo>
                    <a:pt x="1838744" y="1175194"/>
                  </a:lnTo>
                  <a:lnTo>
                    <a:pt x="1838744" y="1174229"/>
                  </a:lnTo>
                  <a:lnTo>
                    <a:pt x="1838744" y="1174013"/>
                  </a:lnTo>
                  <a:close/>
                </a:path>
                <a:path w="2684779" h="1379854">
                  <a:moveTo>
                    <a:pt x="1839696" y="1171575"/>
                  </a:moveTo>
                  <a:lnTo>
                    <a:pt x="1839645" y="1171003"/>
                  </a:lnTo>
                  <a:lnTo>
                    <a:pt x="1839366" y="1170724"/>
                  </a:lnTo>
                  <a:lnTo>
                    <a:pt x="1839163" y="1170673"/>
                  </a:lnTo>
                  <a:lnTo>
                    <a:pt x="1838782" y="1170673"/>
                  </a:lnTo>
                  <a:lnTo>
                    <a:pt x="1838223" y="1170749"/>
                  </a:lnTo>
                  <a:lnTo>
                    <a:pt x="1838223" y="1171130"/>
                  </a:lnTo>
                  <a:lnTo>
                    <a:pt x="1838579" y="1171003"/>
                  </a:lnTo>
                  <a:lnTo>
                    <a:pt x="1838921" y="1171003"/>
                  </a:lnTo>
                  <a:lnTo>
                    <a:pt x="1839125" y="1171092"/>
                  </a:lnTo>
                  <a:lnTo>
                    <a:pt x="1839175" y="1171282"/>
                  </a:lnTo>
                  <a:lnTo>
                    <a:pt x="1839175" y="1171575"/>
                  </a:lnTo>
                  <a:lnTo>
                    <a:pt x="1839074" y="1171905"/>
                  </a:lnTo>
                  <a:lnTo>
                    <a:pt x="1838947" y="1171994"/>
                  </a:lnTo>
                  <a:lnTo>
                    <a:pt x="1838769" y="1171994"/>
                  </a:lnTo>
                  <a:lnTo>
                    <a:pt x="1838731" y="1171600"/>
                  </a:lnTo>
                  <a:lnTo>
                    <a:pt x="1838921" y="1171575"/>
                  </a:lnTo>
                  <a:lnTo>
                    <a:pt x="1839175" y="1171575"/>
                  </a:lnTo>
                  <a:lnTo>
                    <a:pt x="1839175" y="1171282"/>
                  </a:lnTo>
                  <a:lnTo>
                    <a:pt x="1838617" y="1171282"/>
                  </a:lnTo>
                  <a:lnTo>
                    <a:pt x="1838413" y="1171333"/>
                  </a:lnTo>
                  <a:lnTo>
                    <a:pt x="1838147" y="1171498"/>
                  </a:lnTo>
                  <a:lnTo>
                    <a:pt x="1838147" y="1172083"/>
                  </a:lnTo>
                  <a:lnTo>
                    <a:pt x="1838363" y="1172286"/>
                  </a:lnTo>
                  <a:lnTo>
                    <a:pt x="1838871" y="1172311"/>
                  </a:lnTo>
                  <a:lnTo>
                    <a:pt x="1839036" y="1172235"/>
                  </a:lnTo>
                  <a:lnTo>
                    <a:pt x="1839175" y="1172057"/>
                  </a:lnTo>
                  <a:lnTo>
                    <a:pt x="1839175" y="1172286"/>
                  </a:lnTo>
                  <a:lnTo>
                    <a:pt x="1839696" y="1172286"/>
                  </a:lnTo>
                  <a:lnTo>
                    <a:pt x="1839696" y="1172057"/>
                  </a:lnTo>
                  <a:lnTo>
                    <a:pt x="1839696" y="1171575"/>
                  </a:lnTo>
                  <a:close/>
                </a:path>
                <a:path w="2684779" h="1379854">
                  <a:moveTo>
                    <a:pt x="1841550" y="1171663"/>
                  </a:moveTo>
                  <a:lnTo>
                    <a:pt x="1840687" y="1171282"/>
                  </a:lnTo>
                  <a:lnTo>
                    <a:pt x="1840560" y="1171232"/>
                  </a:lnTo>
                  <a:lnTo>
                    <a:pt x="1840547" y="1171105"/>
                  </a:lnTo>
                  <a:lnTo>
                    <a:pt x="1840738" y="1171003"/>
                  </a:lnTo>
                  <a:lnTo>
                    <a:pt x="1840915" y="1171003"/>
                  </a:lnTo>
                  <a:lnTo>
                    <a:pt x="1841106" y="1171041"/>
                  </a:lnTo>
                  <a:lnTo>
                    <a:pt x="1841322" y="1171092"/>
                  </a:lnTo>
                  <a:lnTo>
                    <a:pt x="1841423" y="1170749"/>
                  </a:lnTo>
                  <a:lnTo>
                    <a:pt x="1841195" y="1170711"/>
                  </a:lnTo>
                  <a:lnTo>
                    <a:pt x="1840992" y="1170673"/>
                  </a:lnTo>
                  <a:lnTo>
                    <a:pt x="1840560" y="1170673"/>
                  </a:lnTo>
                  <a:lnTo>
                    <a:pt x="1840369" y="1170711"/>
                  </a:lnTo>
                  <a:lnTo>
                    <a:pt x="1840141" y="1170876"/>
                  </a:lnTo>
                  <a:lnTo>
                    <a:pt x="1840090" y="1171003"/>
                  </a:lnTo>
                  <a:lnTo>
                    <a:pt x="1840090" y="1171321"/>
                  </a:lnTo>
                  <a:lnTo>
                    <a:pt x="1840217" y="1171511"/>
                  </a:lnTo>
                  <a:lnTo>
                    <a:pt x="1840471" y="1171638"/>
                  </a:lnTo>
                  <a:lnTo>
                    <a:pt x="1840712" y="1171663"/>
                  </a:lnTo>
                  <a:lnTo>
                    <a:pt x="1841055" y="1171790"/>
                  </a:lnTo>
                  <a:lnTo>
                    <a:pt x="1841030" y="1171930"/>
                  </a:lnTo>
                  <a:lnTo>
                    <a:pt x="1840852" y="1171994"/>
                  </a:lnTo>
                  <a:lnTo>
                    <a:pt x="1840636" y="1171994"/>
                  </a:lnTo>
                  <a:lnTo>
                    <a:pt x="1840420" y="1171968"/>
                  </a:lnTo>
                  <a:lnTo>
                    <a:pt x="1840217" y="1171905"/>
                  </a:lnTo>
                  <a:lnTo>
                    <a:pt x="1840115" y="1172222"/>
                  </a:lnTo>
                  <a:lnTo>
                    <a:pt x="1840344" y="1172286"/>
                  </a:lnTo>
                  <a:lnTo>
                    <a:pt x="1840572" y="1172311"/>
                  </a:lnTo>
                  <a:lnTo>
                    <a:pt x="1841030" y="1172324"/>
                  </a:lnTo>
                  <a:lnTo>
                    <a:pt x="1841220" y="1172286"/>
                  </a:lnTo>
                  <a:lnTo>
                    <a:pt x="1841474" y="1172121"/>
                  </a:lnTo>
                  <a:lnTo>
                    <a:pt x="1841550" y="1171994"/>
                  </a:lnTo>
                  <a:lnTo>
                    <a:pt x="1841550" y="1171663"/>
                  </a:lnTo>
                  <a:close/>
                </a:path>
                <a:path w="2684779" h="1379854">
                  <a:moveTo>
                    <a:pt x="1841982" y="1173467"/>
                  </a:moveTo>
                  <a:lnTo>
                    <a:pt x="1841652" y="1173124"/>
                  </a:lnTo>
                  <a:lnTo>
                    <a:pt x="1841449" y="1173073"/>
                  </a:lnTo>
                  <a:lnTo>
                    <a:pt x="1841423" y="1173937"/>
                  </a:lnTo>
                  <a:lnTo>
                    <a:pt x="1841220" y="1174064"/>
                  </a:lnTo>
                  <a:lnTo>
                    <a:pt x="1840814" y="1174064"/>
                  </a:lnTo>
                  <a:lnTo>
                    <a:pt x="1840814" y="1173467"/>
                  </a:lnTo>
                  <a:lnTo>
                    <a:pt x="1841220" y="1173467"/>
                  </a:lnTo>
                  <a:lnTo>
                    <a:pt x="1841423" y="1173937"/>
                  </a:lnTo>
                  <a:lnTo>
                    <a:pt x="1841423" y="1173073"/>
                  </a:lnTo>
                  <a:lnTo>
                    <a:pt x="1840255" y="1173073"/>
                  </a:lnTo>
                  <a:lnTo>
                    <a:pt x="1840255" y="1175194"/>
                  </a:lnTo>
                  <a:lnTo>
                    <a:pt x="1840814" y="1175194"/>
                  </a:lnTo>
                  <a:lnTo>
                    <a:pt x="1840814" y="1174457"/>
                  </a:lnTo>
                  <a:lnTo>
                    <a:pt x="1841449" y="1174457"/>
                  </a:lnTo>
                  <a:lnTo>
                    <a:pt x="1841652" y="1174394"/>
                  </a:lnTo>
                  <a:lnTo>
                    <a:pt x="1841944" y="1174153"/>
                  </a:lnTo>
                  <a:lnTo>
                    <a:pt x="1841982" y="1173467"/>
                  </a:lnTo>
                  <a:close/>
                </a:path>
                <a:path w="2684779" h="1379854">
                  <a:moveTo>
                    <a:pt x="1843532" y="1171105"/>
                  </a:moveTo>
                  <a:lnTo>
                    <a:pt x="1843493" y="1170940"/>
                  </a:lnTo>
                  <a:lnTo>
                    <a:pt x="1843290" y="1170724"/>
                  </a:lnTo>
                  <a:lnTo>
                    <a:pt x="1843151" y="1170673"/>
                  </a:lnTo>
                  <a:lnTo>
                    <a:pt x="1842871" y="1170673"/>
                  </a:lnTo>
                  <a:lnTo>
                    <a:pt x="1842681" y="1170736"/>
                  </a:lnTo>
                  <a:lnTo>
                    <a:pt x="1842503" y="1170838"/>
                  </a:lnTo>
                  <a:lnTo>
                    <a:pt x="1842427" y="1170089"/>
                  </a:lnTo>
                  <a:lnTo>
                    <a:pt x="1841931" y="1170089"/>
                  </a:lnTo>
                  <a:lnTo>
                    <a:pt x="1841931" y="1172286"/>
                  </a:lnTo>
                  <a:lnTo>
                    <a:pt x="1842427" y="1172286"/>
                  </a:lnTo>
                  <a:lnTo>
                    <a:pt x="1842427" y="1171371"/>
                  </a:lnTo>
                  <a:lnTo>
                    <a:pt x="1842592" y="1171092"/>
                  </a:lnTo>
                  <a:lnTo>
                    <a:pt x="1842833" y="1171054"/>
                  </a:lnTo>
                  <a:lnTo>
                    <a:pt x="1842960" y="1171117"/>
                  </a:lnTo>
                  <a:lnTo>
                    <a:pt x="1842998" y="1171282"/>
                  </a:lnTo>
                  <a:lnTo>
                    <a:pt x="1843024" y="1171422"/>
                  </a:lnTo>
                  <a:lnTo>
                    <a:pt x="1843024" y="1172286"/>
                  </a:lnTo>
                  <a:lnTo>
                    <a:pt x="1843532" y="1172286"/>
                  </a:lnTo>
                  <a:lnTo>
                    <a:pt x="1843532" y="1171333"/>
                  </a:lnTo>
                  <a:lnTo>
                    <a:pt x="1843532" y="1171105"/>
                  </a:lnTo>
                  <a:close/>
                </a:path>
                <a:path w="2684779" h="1379854">
                  <a:moveTo>
                    <a:pt x="1843582" y="1173581"/>
                  </a:moveTo>
                  <a:lnTo>
                    <a:pt x="1843303" y="1173568"/>
                  </a:lnTo>
                  <a:lnTo>
                    <a:pt x="1843112" y="1173657"/>
                  </a:lnTo>
                  <a:lnTo>
                    <a:pt x="1842960" y="1173759"/>
                  </a:lnTo>
                  <a:lnTo>
                    <a:pt x="1842897" y="1173594"/>
                  </a:lnTo>
                  <a:lnTo>
                    <a:pt x="1842389" y="1173594"/>
                  </a:lnTo>
                  <a:lnTo>
                    <a:pt x="1842389" y="1175194"/>
                  </a:lnTo>
                  <a:lnTo>
                    <a:pt x="1842897" y="1175194"/>
                  </a:lnTo>
                  <a:lnTo>
                    <a:pt x="1842897" y="1174305"/>
                  </a:lnTo>
                  <a:lnTo>
                    <a:pt x="1843074" y="1174026"/>
                  </a:lnTo>
                  <a:lnTo>
                    <a:pt x="1843354" y="1173975"/>
                  </a:lnTo>
                  <a:lnTo>
                    <a:pt x="1843493" y="1174000"/>
                  </a:lnTo>
                  <a:lnTo>
                    <a:pt x="1843582" y="1173581"/>
                  </a:lnTo>
                  <a:close/>
                </a:path>
                <a:path w="2684779" h="1379854">
                  <a:moveTo>
                    <a:pt x="1845398" y="1174864"/>
                  </a:moveTo>
                  <a:lnTo>
                    <a:pt x="1845386" y="1173924"/>
                  </a:lnTo>
                  <a:lnTo>
                    <a:pt x="1845081" y="1173645"/>
                  </a:lnTo>
                  <a:lnTo>
                    <a:pt x="1844916" y="1173594"/>
                  </a:lnTo>
                  <a:lnTo>
                    <a:pt x="1844916" y="1174127"/>
                  </a:lnTo>
                  <a:lnTo>
                    <a:pt x="1844916" y="1174673"/>
                  </a:lnTo>
                  <a:lnTo>
                    <a:pt x="1844789" y="1174838"/>
                  </a:lnTo>
                  <a:lnTo>
                    <a:pt x="1844484" y="1174864"/>
                  </a:lnTo>
                  <a:lnTo>
                    <a:pt x="1844268" y="1174673"/>
                  </a:lnTo>
                  <a:lnTo>
                    <a:pt x="1844268" y="1174127"/>
                  </a:lnTo>
                  <a:lnTo>
                    <a:pt x="1844395" y="1173975"/>
                  </a:lnTo>
                  <a:lnTo>
                    <a:pt x="1844700" y="1173924"/>
                  </a:lnTo>
                  <a:lnTo>
                    <a:pt x="1844916" y="1174127"/>
                  </a:lnTo>
                  <a:lnTo>
                    <a:pt x="1844916" y="1173594"/>
                  </a:lnTo>
                  <a:lnTo>
                    <a:pt x="1844319" y="1173568"/>
                  </a:lnTo>
                  <a:lnTo>
                    <a:pt x="1844090" y="1173645"/>
                  </a:lnTo>
                  <a:lnTo>
                    <a:pt x="1843811" y="1173924"/>
                  </a:lnTo>
                  <a:lnTo>
                    <a:pt x="1843798" y="1174864"/>
                  </a:lnTo>
                  <a:lnTo>
                    <a:pt x="1844090" y="1175143"/>
                  </a:lnTo>
                  <a:lnTo>
                    <a:pt x="1844319" y="1175219"/>
                  </a:lnTo>
                  <a:lnTo>
                    <a:pt x="1844878" y="1175219"/>
                  </a:lnTo>
                  <a:lnTo>
                    <a:pt x="1845081" y="1175143"/>
                  </a:lnTo>
                  <a:lnTo>
                    <a:pt x="1845398" y="1174864"/>
                  </a:lnTo>
                  <a:close/>
                </a:path>
                <a:path w="2684779" h="1379854">
                  <a:moveTo>
                    <a:pt x="1845513" y="1171575"/>
                  </a:moveTo>
                  <a:lnTo>
                    <a:pt x="1845462" y="1171003"/>
                  </a:lnTo>
                  <a:lnTo>
                    <a:pt x="1845183" y="1170724"/>
                  </a:lnTo>
                  <a:lnTo>
                    <a:pt x="1844979" y="1170673"/>
                  </a:lnTo>
                  <a:lnTo>
                    <a:pt x="1844586" y="1170673"/>
                  </a:lnTo>
                  <a:lnTo>
                    <a:pt x="1844040" y="1170749"/>
                  </a:lnTo>
                  <a:lnTo>
                    <a:pt x="1844040" y="1171130"/>
                  </a:lnTo>
                  <a:lnTo>
                    <a:pt x="1844395" y="1171003"/>
                  </a:lnTo>
                  <a:lnTo>
                    <a:pt x="1844738" y="1171003"/>
                  </a:lnTo>
                  <a:lnTo>
                    <a:pt x="1844941" y="1171092"/>
                  </a:lnTo>
                  <a:lnTo>
                    <a:pt x="1844992" y="1171282"/>
                  </a:lnTo>
                  <a:lnTo>
                    <a:pt x="1844992" y="1171575"/>
                  </a:lnTo>
                  <a:lnTo>
                    <a:pt x="1844929" y="1171867"/>
                  </a:lnTo>
                  <a:lnTo>
                    <a:pt x="1844763" y="1171994"/>
                  </a:lnTo>
                  <a:lnTo>
                    <a:pt x="1844573" y="1171994"/>
                  </a:lnTo>
                  <a:lnTo>
                    <a:pt x="1844548" y="1171600"/>
                  </a:lnTo>
                  <a:lnTo>
                    <a:pt x="1844738" y="1171575"/>
                  </a:lnTo>
                  <a:lnTo>
                    <a:pt x="1844992" y="1171575"/>
                  </a:lnTo>
                  <a:lnTo>
                    <a:pt x="1844992" y="1171282"/>
                  </a:lnTo>
                  <a:lnTo>
                    <a:pt x="1844421" y="1171282"/>
                  </a:lnTo>
                  <a:lnTo>
                    <a:pt x="1844217" y="1171333"/>
                  </a:lnTo>
                  <a:lnTo>
                    <a:pt x="1843963" y="1171498"/>
                  </a:lnTo>
                  <a:lnTo>
                    <a:pt x="1843951" y="1172083"/>
                  </a:lnTo>
                  <a:lnTo>
                    <a:pt x="1844179" y="1172286"/>
                  </a:lnTo>
                  <a:lnTo>
                    <a:pt x="1844675" y="1172311"/>
                  </a:lnTo>
                  <a:lnTo>
                    <a:pt x="1844840" y="1172235"/>
                  </a:lnTo>
                  <a:lnTo>
                    <a:pt x="1844992" y="1172057"/>
                  </a:lnTo>
                  <a:lnTo>
                    <a:pt x="1844992" y="1172286"/>
                  </a:lnTo>
                  <a:lnTo>
                    <a:pt x="1845513" y="1172286"/>
                  </a:lnTo>
                  <a:lnTo>
                    <a:pt x="1845513" y="1172057"/>
                  </a:lnTo>
                  <a:lnTo>
                    <a:pt x="1845513" y="1171575"/>
                  </a:lnTo>
                  <a:close/>
                </a:path>
                <a:path w="2684779" h="1379854">
                  <a:moveTo>
                    <a:pt x="1846351" y="1173594"/>
                  </a:moveTo>
                  <a:lnTo>
                    <a:pt x="1845856" y="1173594"/>
                  </a:lnTo>
                  <a:lnTo>
                    <a:pt x="1845754" y="1175461"/>
                  </a:lnTo>
                  <a:lnTo>
                    <a:pt x="1845500" y="1175486"/>
                  </a:lnTo>
                  <a:lnTo>
                    <a:pt x="1845500" y="1175816"/>
                  </a:lnTo>
                  <a:lnTo>
                    <a:pt x="1845945" y="1175816"/>
                  </a:lnTo>
                  <a:lnTo>
                    <a:pt x="1846097" y="1175753"/>
                  </a:lnTo>
                  <a:lnTo>
                    <a:pt x="1846300" y="1175537"/>
                  </a:lnTo>
                  <a:lnTo>
                    <a:pt x="1846351" y="1173594"/>
                  </a:lnTo>
                  <a:close/>
                </a:path>
                <a:path w="2684779" h="1379854">
                  <a:moveTo>
                    <a:pt x="1846351" y="1172984"/>
                  </a:moveTo>
                  <a:lnTo>
                    <a:pt x="1845856" y="1172984"/>
                  </a:lnTo>
                  <a:lnTo>
                    <a:pt x="1845856" y="1173403"/>
                  </a:lnTo>
                  <a:lnTo>
                    <a:pt x="1846351" y="1173403"/>
                  </a:lnTo>
                  <a:lnTo>
                    <a:pt x="1846351" y="1172984"/>
                  </a:lnTo>
                  <a:close/>
                </a:path>
                <a:path w="2684779" h="1379854">
                  <a:moveTo>
                    <a:pt x="1847608" y="1171105"/>
                  </a:moveTo>
                  <a:lnTo>
                    <a:pt x="1847557" y="1170940"/>
                  </a:lnTo>
                  <a:lnTo>
                    <a:pt x="1847367" y="1170724"/>
                  </a:lnTo>
                  <a:lnTo>
                    <a:pt x="1847227" y="1170673"/>
                  </a:lnTo>
                  <a:lnTo>
                    <a:pt x="1846935" y="1170673"/>
                  </a:lnTo>
                  <a:lnTo>
                    <a:pt x="1846745" y="1170736"/>
                  </a:lnTo>
                  <a:lnTo>
                    <a:pt x="1846580" y="1170838"/>
                  </a:lnTo>
                  <a:lnTo>
                    <a:pt x="1846503" y="1170711"/>
                  </a:lnTo>
                  <a:lnTo>
                    <a:pt x="1845995" y="1170711"/>
                  </a:lnTo>
                  <a:lnTo>
                    <a:pt x="1845995" y="1172286"/>
                  </a:lnTo>
                  <a:lnTo>
                    <a:pt x="1846503" y="1172286"/>
                  </a:lnTo>
                  <a:lnTo>
                    <a:pt x="1846503" y="1171371"/>
                  </a:lnTo>
                  <a:lnTo>
                    <a:pt x="1846580" y="1171181"/>
                  </a:lnTo>
                  <a:lnTo>
                    <a:pt x="1846732" y="1171054"/>
                  </a:lnTo>
                  <a:lnTo>
                    <a:pt x="1846897" y="1171054"/>
                  </a:lnTo>
                  <a:lnTo>
                    <a:pt x="1847024" y="1171117"/>
                  </a:lnTo>
                  <a:lnTo>
                    <a:pt x="1847075" y="1171282"/>
                  </a:lnTo>
                  <a:lnTo>
                    <a:pt x="1847088" y="1171409"/>
                  </a:lnTo>
                  <a:lnTo>
                    <a:pt x="1847088" y="1172286"/>
                  </a:lnTo>
                  <a:lnTo>
                    <a:pt x="1847608" y="1172286"/>
                  </a:lnTo>
                  <a:lnTo>
                    <a:pt x="1847608" y="1171333"/>
                  </a:lnTo>
                  <a:lnTo>
                    <a:pt x="1847608" y="1171105"/>
                  </a:lnTo>
                  <a:close/>
                </a:path>
                <a:path w="2684779" h="1379854">
                  <a:moveTo>
                    <a:pt x="1848446" y="1174229"/>
                  </a:moveTo>
                  <a:lnTo>
                    <a:pt x="1848345" y="1173924"/>
                  </a:lnTo>
                  <a:lnTo>
                    <a:pt x="1848065" y="1173645"/>
                  </a:lnTo>
                  <a:lnTo>
                    <a:pt x="1847926" y="1173594"/>
                  </a:lnTo>
                  <a:lnTo>
                    <a:pt x="1847926" y="1174229"/>
                  </a:lnTo>
                  <a:lnTo>
                    <a:pt x="1847253" y="1174229"/>
                  </a:lnTo>
                  <a:lnTo>
                    <a:pt x="1847303" y="1174038"/>
                  </a:lnTo>
                  <a:lnTo>
                    <a:pt x="1847430" y="1173924"/>
                  </a:lnTo>
                  <a:lnTo>
                    <a:pt x="1847710" y="1173899"/>
                  </a:lnTo>
                  <a:lnTo>
                    <a:pt x="1847862" y="1174038"/>
                  </a:lnTo>
                  <a:lnTo>
                    <a:pt x="1847926" y="1174229"/>
                  </a:lnTo>
                  <a:lnTo>
                    <a:pt x="1847926" y="1173594"/>
                  </a:lnTo>
                  <a:lnTo>
                    <a:pt x="1847342" y="1173568"/>
                  </a:lnTo>
                  <a:lnTo>
                    <a:pt x="1847126" y="1173645"/>
                  </a:lnTo>
                  <a:lnTo>
                    <a:pt x="1846859" y="1173899"/>
                  </a:lnTo>
                  <a:lnTo>
                    <a:pt x="1846846" y="1174889"/>
                  </a:lnTo>
                  <a:lnTo>
                    <a:pt x="1847126" y="1175143"/>
                  </a:lnTo>
                  <a:lnTo>
                    <a:pt x="1847354" y="1175219"/>
                  </a:lnTo>
                  <a:lnTo>
                    <a:pt x="1847773" y="1175219"/>
                  </a:lnTo>
                  <a:lnTo>
                    <a:pt x="1848383" y="1175092"/>
                  </a:lnTo>
                  <a:lnTo>
                    <a:pt x="1848383" y="1174889"/>
                  </a:lnTo>
                  <a:lnTo>
                    <a:pt x="1848383" y="1174699"/>
                  </a:lnTo>
                  <a:lnTo>
                    <a:pt x="1848256" y="1174762"/>
                  </a:lnTo>
                  <a:lnTo>
                    <a:pt x="1847799" y="1174889"/>
                  </a:lnTo>
                  <a:lnTo>
                    <a:pt x="1847557" y="1174889"/>
                  </a:lnTo>
                  <a:lnTo>
                    <a:pt x="1847342" y="1174762"/>
                  </a:lnTo>
                  <a:lnTo>
                    <a:pt x="1847253" y="1174534"/>
                  </a:lnTo>
                  <a:lnTo>
                    <a:pt x="1848446" y="1174534"/>
                  </a:lnTo>
                  <a:lnTo>
                    <a:pt x="1848446" y="1174229"/>
                  </a:lnTo>
                  <a:close/>
                </a:path>
                <a:path w="2684779" h="1379854">
                  <a:moveTo>
                    <a:pt x="1849843" y="1172286"/>
                  </a:moveTo>
                  <a:lnTo>
                    <a:pt x="1848993" y="1171435"/>
                  </a:lnTo>
                  <a:lnTo>
                    <a:pt x="1849767" y="1170711"/>
                  </a:lnTo>
                  <a:lnTo>
                    <a:pt x="1849170" y="1170711"/>
                  </a:lnTo>
                  <a:lnTo>
                    <a:pt x="1848586" y="1171282"/>
                  </a:lnTo>
                  <a:lnTo>
                    <a:pt x="1848586" y="1170089"/>
                  </a:lnTo>
                  <a:lnTo>
                    <a:pt x="1848078" y="1170089"/>
                  </a:lnTo>
                  <a:lnTo>
                    <a:pt x="1848078" y="1172286"/>
                  </a:lnTo>
                  <a:lnTo>
                    <a:pt x="1848586" y="1172286"/>
                  </a:lnTo>
                  <a:lnTo>
                    <a:pt x="1848586" y="1171638"/>
                  </a:lnTo>
                  <a:lnTo>
                    <a:pt x="1849221" y="1172286"/>
                  </a:lnTo>
                  <a:lnTo>
                    <a:pt x="1849843" y="1172286"/>
                  </a:lnTo>
                  <a:close/>
                </a:path>
                <a:path w="2684779" h="1379854">
                  <a:moveTo>
                    <a:pt x="1850136" y="1173657"/>
                  </a:moveTo>
                  <a:lnTo>
                    <a:pt x="1849882" y="1173594"/>
                  </a:lnTo>
                  <a:lnTo>
                    <a:pt x="1849729" y="1173568"/>
                  </a:lnTo>
                  <a:lnTo>
                    <a:pt x="1849361" y="1173568"/>
                  </a:lnTo>
                  <a:lnTo>
                    <a:pt x="1849132" y="1173645"/>
                  </a:lnTo>
                  <a:lnTo>
                    <a:pt x="1848802" y="1173937"/>
                  </a:lnTo>
                  <a:lnTo>
                    <a:pt x="1848726" y="1174140"/>
                  </a:lnTo>
                  <a:lnTo>
                    <a:pt x="1848726" y="1174661"/>
                  </a:lnTo>
                  <a:lnTo>
                    <a:pt x="1848802" y="1174864"/>
                  </a:lnTo>
                  <a:lnTo>
                    <a:pt x="1849132" y="1175143"/>
                  </a:lnTo>
                  <a:lnTo>
                    <a:pt x="1849361" y="1175219"/>
                  </a:lnTo>
                  <a:lnTo>
                    <a:pt x="1849729" y="1175219"/>
                  </a:lnTo>
                  <a:lnTo>
                    <a:pt x="1849882" y="1175207"/>
                  </a:lnTo>
                  <a:lnTo>
                    <a:pt x="1850047" y="1175169"/>
                  </a:lnTo>
                  <a:lnTo>
                    <a:pt x="1850136" y="1174724"/>
                  </a:lnTo>
                  <a:lnTo>
                    <a:pt x="1849932" y="1174838"/>
                  </a:lnTo>
                  <a:lnTo>
                    <a:pt x="1849780" y="1174864"/>
                  </a:lnTo>
                  <a:lnTo>
                    <a:pt x="1849564" y="1174864"/>
                  </a:lnTo>
                  <a:lnTo>
                    <a:pt x="1849361" y="1174762"/>
                  </a:lnTo>
                  <a:lnTo>
                    <a:pt x="1849247" y="1174546"/>
                  </a:lnTo>
                  <a:lnTo>
                    <a:pt x="1849247" y="1174254"/>
                  </a:lnTo>
                  <a:lnTo>
                    <a:pt x="1849450" y="1173975"/>
                  </a:lnTo>
                  <a:lnTo>
                    <a:pt x="1849767" y="1173924"/>
                  </a:lnTo>
                  <a:lnTo>
                    <a:pt x="1849920" y="1173962"/>
                  </a:lnTo>
                  <a:lnTo>
                    <a:pt x="1850072" y="1174026"/>
                  </a:lnTo>
                  <a:lnTo>
                    <a:pt x="1850136" y="1173657"/>
                  </a:lnTo>
                  <a:close/>
                </a:path>
                <a:path w="2684779" h="1379854">
                  <a:moveTo>
                    <a:pt x="1851672" y="1173594"/>
                  </a:moveTo>
                  <a:lnTo>
                    <a:pt x="1851139" y="1173594"/>
                  </a:lnTo>
                  <a:lnTo>
                    <a:pt x="1851139" y="1173149"/>
                  </a:lnTo>
                  <a:lnTo>
                    <a:pt x="1850631" y="1173149"/>
                  </a:lnTo>
                  <a:lnTo>
                    <a:pt x="1850631" y="1173594"/>
                  </a:lnTo>
                  <a:lnTo>
                    <a:pt x="1850364" y="1173594"/>
                  </a:lnTo>
                  <a:lnTo>
                    <a:pt x="1850364" y="1173962"/>
                  </a:lnTo>
                  <a:lnTo>
                    <a:pt x="1850631" y="1173962"/>
                  </a:lnTo>
                  <a:lnTo>
                    <a:pt x="1850631" y="1174838"/>
                  </a:lnTo>
                  <a:lnTo>
                    <a:pt x="1850669" y="1174978"/>
                  </a:lnTo>
                  <a:lnTo>
                    <a:pt x="1850834" y="1175143"/>
                  </a:lnTo>
                  <a:lnTo>
                    <a:pt x="1850986" y="1175194"/>
                  </a:lnTo>
                  <a:lnTo>
                    <a:pt x="1851621" y="1175194"/>
                  </a:lnTo>
                  <a:lnTo>
                    <a:pt x="1851621" y="1174826"/>
                  </a:lnTo>
                  <a:lnTo>
                    <a:pt x="1851253" y="1174826"/>
                  </a:lnTo>
                  <a:lnTo>
                    <a:pt x="1851139" y="1174699"/>
                  </a:lnTo>
                  <a:lnTo>
                    <a:pt x="1851139" y="1173962"/>
                  </a:lnTo>
                  <a:lnTo>
                    <a:pt x="1851672" y="1173962"/>
                  </a:lnTo>
                  <a:lnTo>
                    <a:pt x="1851672" y="1173594"/>
                  </a:lnTo>
                  <a:close/>
                </a:path>
                <a:path w="2684779" h="1379854">
                  <a:moveTo>
                    <a:pt x="1852409" y="1171663"/>
                  </a:moveTo>
                  <a:lnTo>
                    <a:pt x="1852180" y="1171409"/>
                  </a:lnTo>
                  <a:lnTo>
                    <a:pt x="1852015" y="1171346"/>
                  </a:lnTo>
                  <a:lnTo>
                    <a:pt x="1851736" y="1171308"/>
                  </a:lnTo>
                  <a:lnTo>
                    <a:pt x="1851558" y="1171282"/>
                  </a:lnTo>
                  <a:lnTo>
                    <a:pt x="1851431" y="1171232"/>
                  </a:lnTo>
                  <a:lnTo>
                    <a:pt x="1851406" y="1171105"/>
                  </a:lnTo>
                  <a:lnTo>
                    <a:pt x="1851533" y="1171016"/>
                  </a:lnTo>
                  <a:lnTo>
                    <a:pt x="1851787" y="1171003"/>
                  </a:lnTo>
                  <a:lnTo>
                    <a:pt x="1851977" y="1171041"/>
                  </a:lnTo>
                  <a:lnTo>
                    <a:pt x="1852193" y="1171092"/>
                  </a:lnTo>
                  <a:lnTo>
                    <a:pt x="1852295" y="1170749"/>
                  </a:lnTo>
                  <a:lnTo>
                    <a:pt x="1852066" y="1170711"/>
                  </a:lnTo>
                  <a:lnTo>
                    <a:pt x="1851863" y="1170673"/>
                  </a:lnTo>
                  <a:lnTo>
                    <a:pt x="1851431" y="1170673"/>
                  </a:lnTo>
                  <a:lnTo>
                    <a:pt x="1851240" y="1170711"/>
                  </a:lnTo>
                  <a:lnTo>
                    <a:pt x="1851012" y="1170876"/>
                  </a:lnTo>
                  <a:lnTo>
                    <a:pt x="1850961" y="1171003"/>
                  </a:lnTo>
                  <a:lnTo>
                    <a:pt x="1850961" y="1171321"/>
                  </a:lnTo>
                  <a:lnTo>
                    <a:pt x="1851088" y="1171511"/>
                  </a:lnTo>
                  <a:lnTo>
                    <a:pt x="1851342" y="1171638"/>
                  </a:lnTo>
                  <a:lnTo>
                    <a:pt x="1851571" y="1171663"/>
                  </a:lnTo>
                  <a:lnTo>
                    <a:pt x="1851774" y="1171689"/>
                  </a:lnTo>
                  <a:lnTo>
                    <a:pt x="1851914" y="1171752"/>
                  </a:lnTo>
                  <a:lnTo>
                    <a:pt x="1851926" y="1171879"/>
                  </a:lnTo>
                  <a:lnTo>
                    <a:pt x="1851799" y="1171981"/>
                  </a:lnTo>
                  <a:lnTo>
                    <a:pt x="1851520" y="1171994"/>
                  </a:lnTo>
                  <a:lnTo>
                    <a:pt x="1851291" y="1171968"/>
                  </a:lnTo>
                  <a:lnTo>
                    <a:pt x="1851088" y="1171905"/>
                  </a:lnTo>
                  <a:lnTo>
                    <a:pt x="1850986" y="1172222"/>
                  </a:lnTo>
                  <a:lnTo>
                    <a:pt x="1851215" y="1172286"/>
                  </a:lnTo>
                  <a:lnTo>
                    <a:pt x="1851431" y="1172311"/>
                  </a:lnTo>
                  <a:lnTo>
                    <a:pt x="1851901" y="1172324"/>
                  </a:lnTo>
                  <a:lnTo>
                    <a:pt x="1852079" y="1172286"/>
                  </a:lnTo>
                  <a:lnTo>
                    <a:pt x="1852345" y="1172121"/>
                  </a:lnTo>
                  <a:lnTo>
                    <a:pt x="1852409" y="1171994"/>
                  </a:lnTo>
                  <a:lnTo>
                    <a:pt x="1852409" y="1171663"/>
                  </a:lnTo>
                  <a:close/>
                </a:path>
                <a:path w="2684779" h="1379854">
                  <a:moveTo>
                    <a:pt x="1853298" y="1170711"/>
                  </a:moveTo>
                  <a:lnTo>
                    <a:pt x="1852790" y="1170711"/>
                  </a:lnTo>
                  <a:lnTo>
                    <a:pt x="1852790" y="1172286"/>
                  </a:lnTo>
                  <a:lnTo>
                    <a:pt x="1853298" y="1172286"/>
                  </a:lnTo>
                  <a:lnTo>
                    <a:pt x="1853298" y="1170711"/>
                  </a:lnTo>
                  <a:close/>
                </a:path>
                <a:path w="2684779" h="1379854">
                  <a:moveTo>
                    <a:pt x="1853298" y="1170089"/>
                  </a:moveTo>
                  <a:lnTo>
                    <a:pt x="1852790" y="1170089"/>
                  </a:lnTo>
                  <a:lnTo>
                    <a:pt x="1852790" y="1170508"/>
                  </a:lnTo>
                  <a:lnTo>
                    <a:pt x="1853298" y="1170508"/>
                  </a:lnTo>
                  <a:lnTo>
                    <a:pt x="1853298" y="1170089"/>
                  </a:lnTo>
                  <a:close/>
                </a:path>
                <a:path w="2684779" h="1379854">
                  <a:moveTo>
                    <a:pt x="1855406" y="1171105"/>
                  </a:moveTo>
                  <a:lnTo>
                    <a:pt x="1855355" y="1170940"/>
                  </a:lnTo>
                  <a:lnTo>
                    <a:pt x="1855165" y="1170724"/>
                  </a:lnTo>
                  <a:lnTo>
                    <a:pt x="1855038" y="1170673"/>
                  </a:lnTo>
                  <a:lnTo>
                    <a:pt x="1854733" y="1170673"/>
                  </a:lnTo>
                  <a:lnTo>
                    <a:pt x="1854555" y="1170736"/>
                  </a:lnTo>
                  <a:lnTo>
                    <a:pt x="1854377" y="1170838"/>
                  </a:lnTo>
                  <a:lnTo>
                    <a:pt x="1854301" y="1170711"/>
                  </a:lnTo>
                  <a:lnTo>
                    <a:pt x="1853806" y="1170711"/>
                  </a:lnTo>
                  <a:lnTo>
                    <a:pt x="1853806" y="1172286"/>
                  </a:lnTo>
                  <a:lnTo>
                    <a:pt x="1854301" y="1172286"/>
                  </a:lnTo>
                  <a:lnTo>
                    <a:pt x="1854301" y="1171371"/>
                  </a:lnTo>
                  <a:lnTo>
                    <a:pt x="1854454" y="1171092"/>
                  </a:lnTo>
                  <a:lnTo>
                    <a:pt x="1854695" y="1171054"/>
                  </a:lnTo>
                  <a:lnTo>
                    <a:pt x="1854835" y="1171117"/>
                  </a:lnTo>
                  <a:lnTo>
                    <a:pt x="1854873" y="1171282"/>
                  </a:lnTo>
                  <a:lnTo>
                    <a:pt x="1854898" y="1171409"/>
                  </a:lnTo>
                  <a:lnTo>
                    <a:pt x="1854898" y="1172286"/>
                  </a:lnTo>
                  <a:lnTo>
                    <a:pt x="1855406" y="1172286"/>
                  </a:lnTo>
                  <a:lnTo>
                    <a:pt x="1855406" y="1171333"/>
                  </a:lnTo>
                  <a:lnTo>
                    <a:pt x="1855406" y="1171105"/>
                  </a:lnTo>
                  <a:close/>
                </a:path>
                <a:path w="2684779" h="1379854">
                  <a:moveTo>
                    <a:pt x="1857502" y="1170711"/>
                  </a:moveTo>
                  <a:lnTo>
                    <a:pt x="1856981" y="1170711"/>
                  </a:lnTo>
                  <a:lnTo>
                    <a:pt x="1856981" y="1170940"/>
                  </a:lnTo>
                  <a:lnTo>
                    <a:pt x="1856943" y="1171232"/>
                  </a:lnTo>
                  <a:lnTo>
                    <a:pt x="1856943" y="1171740"/>
                  </a:lnTo>
                  <a:lnTo>
                    <a:pt x="1856816" y="1171892"/>
                  </a:lnTo>
                  <a:lnTo>
                    <a:pt x="1856524" y="1171930"/>
                  </a:lnTo>
                  <a:lnTo>
                    <a:pt x="1856333" y="1171714"/>
                  </a:lnTo>
                  <a:lnTo>
                    <a:pt x="1856447" y="1171079"/>
                  </a:lnTo>
                  <a:lnTo>
                    <a:pt x="1856740" y="1171041"/>
                  </a:lnTo>
                  <a:lnTo>
                    <a:pt x="1856943" y="1171232"/>
                  </a:lnTo>
                  <a:lnTo>
                    <a:pt x="1856943" y="1170901"/>
                  </a:lnTo>
                  <a:lnTo>
                    <a:pt x="1856816" y="1170774"/>
                  </a:lnTo>
                  <a:lnTo>
                    <a:pt x="1856651" y="1170686"/>
                  </a:lnTo>
                  <a:lnTo>
                    <a:pt x="1856244" y="1170673"/>
                  </a:lnTo>
                  <a:lnTo>
                    <a:pt x="1856066" y="1170774"/>
                  </a:lnTo>
                  <a:lnTo>
                    <a:pt x="1855927" y="1170940"/>
                  </a:lnTo>
                  <a:lnTo>
                    <a:pt x="1855825" y="1171892"/>
                  </a:lnTo>
                  <a:lnTo>
                    <a:pt x="1856092" y="1172210"/>
                  </a:lnTo>
                  <a:lnTo>
                    <a:pt x="1856244" y="1172286"/>
                  </a:lnTo>
                  <a:lnTo>
                    <a:pt x="1856549" y="1172286"/>
                  </a:lnTo>
                  <a:lnTo>
                    <a:pt x="1856816" y="1172184"/>
                  </a:lnTo>
                  <a:lnTo>
                    <a:pt x="1856981" y="1172019"/>
                  </a:lnTo>
                  <a:lnTo>
                    <a:pt x="1856905" y="1172425"/>
                  </a:lnTo>
                  <a:lnTo>
                    <a:pt x="1856778" y="1172540"/>
                  </a:lnTo>
                  <a:lnTo>
                    <a:pt x="1856308" y="1172578"/>
                  </a:lnTo>
                  <a:lnTo>
                    <a:pt x="1855978" y="1172425"/>
                  </a:lnTo>
                  <a:lnTo>
                    <a:pt x="1856079" y="1172845"/>
                  </a:lnTo>
                  <a:lnTo>
                    <a:pt x="1856346" y="1172908"/>
                  </a:lnTo>
                  <a:lnTo>
                    <a:pt x="1856867" y="1172908"/>
                  </a:lnTo>
                  <a:lnTo>
                    <a:pt x="1857082" y="1172845"/>
                  </a:lnTo>
                  <a:lnTo>
                    <a:pt x="1857400" y="1172591"/>
                  </a:lnTo>
                  <a:lnTo>
                    <a:pt x="1857502" y="1172019"/>
                  </a:lnTo>
                  <a:lnTo>
                    <a:pt x="1857502" y="1171041"/>
                  </a:lnTo>
                  <a:lnTo>
                    <a:pt x="1857502" y="1170711"/>
                  </a:lnTo>
                  <a:close/>
                </a:path>
                <a:path w="2684779" h="1379854">
                  <a:moveTo>
                    <a:pt x="1859597" y="1171105"/>
                  </a:moveTo>
                  <a:lnTo>
                    <a:pt x="1859546" y="1170940"/>
                  </a:lnTo>
                  <a:lnTo>
                    <a:pt x="1859356" y="1170724"/>
                  </a:lnTo>
                  <a:lnTo>
                    <a:pt x="1859216" y="1170673"/>
                  </a:lnTo>
                  <a:lnTo>
                    <a:pt x="1858924" y="1170673"/>
                  </a:lnTo>
                  <a:lnTo>
                    <a:pt x="1858746" y="1170736"/>
                  </a:lnTo>
                  <a:lnTo>
                    <a:pt x="1858568" y="1170838"/>
                  </a:lnTo>
                  <a:lnTo>
                    <a:pt x="1858492" y="1170089"/>
                  </a:lnTo>
                  <a:lnTo>
                    <a:pt x="1857984" y="1170089"/>
                  </a:lnTo>
                  <a:lnTo>
                    <a:pt x="1857984" y="1172286"/>
                  </a:lnTo>
                  <a:lnTo>
                    <a:pt x="1858492" y="1172286"/>
                  </a:lnTo>
                  <a:lnTo>
                    <a:pt x="1858492" y="1171371"/>
                  </a:lnTo>
                  <a:lnTo>
                    <a:pt x="1858645" y="1171092"/>
                  </a:lnTo>
                  <a:lnTo>
                    <a:pt x="1858886" y="1171054"/>
                  </a:lnTo>
                  <a:lnTo>
                    <a:pt x="1859026" y="1171117"/>
                  </a:lnTo>
                  <a:lnTo>
                    <a:pt x="1859064" y="1171282"/>
                  </a:lnTo>
                  <a:lnTo>
                    <a:pt x="1859076" y="1171422"/>
                  </a:lnTo>
                  <a:lnTo>
                    <a:pt x="1859076" y="1172286"/>
                  </a:lnTo>
                  <a:lnTo>
                    <a:pt x="1859597" y="1172286"/>
                  </a:lnTo>
                  <a:lnTo>
                    <a:pt x="1859597" y="1171333"/>
                  </a:lnTo>
                  <a:lnTo>
                    <a:pt x="1859597" y="1171105"/>
                  </a:lnTo>
                  <a:close/>
                </a:path>
                <a:path w="2684779" h="1379854">
                  <a:moveTo>
                    <a:pt x="2252624" y="787679"/>
                  </a:moveTo>
                  <a:lnTo>
                    <a:pt x="2249754" y="780046"/>
                  </a:lnTo>
                  <a:lnTo>
                    <a:pt x="2239848" y="771067"/>
                  </a:lnTo>
                  <a:lnTo>
                    <a:pt x="2233282" y="767702"/>
                  </a:lnTo>
                  <a:lnTo>
                    <a:pt x="2219261" y="768286"/>
                  </a:lnTo>
                  <a:lnTo>
                    <a:pt x="2212644" y="770661"/>
                  </a:lnTo>
                  <a:lnTo>
                    <a:pt x="2078558" y="903122"/>
                  </a:lnTo>
                  <a:lnTo>
                    <a:pt x="2017826" y="843114"/>
                  </a:lnTo>
                  <a:lnTo>
                    <a:pt x="2010727" y="840219"/>
                  </a:lnTo>
                  <a:lnTo>
                    <a:pt x="1997532" y="840219"/>
                  </a:lnTo>
                  <a:lnTo>
                    <a:pt x="1989797" y="843051"/>
                  </a:lnTo>
                  <a:lnTo>
                    <a:pt x="1980704" y="852843"/>
                  </a:lnTo>
                  <a:lnTo>
                    <a:pt x="1977313" y="859332"/>
                  </a:lnTo>
                  <a:lnTo>
                    <a:pt x="1977593" y="866292"/>
                  </a:lnTo>
                  <a:lnTo>
                    <a:pt x="2059914" y="958380"/>
                  </a:lnTo>
                  <a:lnTo>
                    <a:pt x="2078558" y="965860"/>
                  </a:lnTo>
                  <a:lnTo>
                    <a:pt x="2088540" y="963980"/>
                  </a:lnTo>
                  <a:lnTo>
                    <a:pt x="2097201" y="958380"/>
                  </a:lnTo>
                  <a:lnTo>
                    <a:pt x="2134489" y="921537"/>
                  </a:lnTo>
                  <a:lnTo>
                    <a:pt x="2232634" y="824585"/>
                  </a:lnTo>
                  <a:lnTo>
                    <a:pt x="2238730" y="818730"/>
                  </a:lnTo>
                  <a:lnTo>
                    <a:pt x="2244890" y="812482"/>
                  </a:lnTo>
                  <a:lnTo>
                    <a:pt x="2249703" y="807732"/>
                  </a:lnTo>
                  <a:lnTo>
                    <a:pt x="2252624" y="800709"/>
                  </a:lnTo>
                  <a:lnTo>
                    <a:pt x="2252624" y="787679"/>
                  </a:lnTo>
                  <a:close/>
                </a:path>
                <a:path w="2684779" h="1379854">
                  <a:moveTo>
                    <a:pt x="2357209" y="710298"/>
                  </a:moveTo>
                  <a:lnTo>
                    <a:pt x="2356916" y="702830"/>
                  </a:lnTo>
                  <a:lnTo>
                    <a:pt x="2355177" y="700151"/>
                  </a:lnTo>
                  <a:lnTo>
                    <a:pt x="2353576" y="696290"/>
                  </a:lnTo>
                  <a:lnTo>
                    <a:pt x="2351113" y="693889"/>
                  </a:lnTo>
                  <a:lnTo>
                    <a:pt x="2349474" y="691362"/>
                  </a:lnTo>
                  <a:lnTo>
                    <a:pt x="2343962" y="686257"/>
                  </a:lnTo>
                  <a:lnTo>
                    <a:pt x="2341105" y="685673"/>
                  </a:lnTo>
                  <a:lnTo>
                    <a:pt x="2336698" y="683653"/>
                  </a:lnTo>
                  <a:lnTo>
                    <a:pt x="2332621" y="683831"/>
                  </a:lnTo>
                  <a:lnTo>
                    <a:pt x="2311743" y="679170"/>
                  </a:lnTo>
                  <a:lnTo>
                    <a:pt x="2311743" y="691299"/>
                  </a:lnTo>
                  <a:lnTo>
                    <a:pt x="2311425" y="691654"/>
                  </a:lnTo>
                  <a:lnTo>
                    <a:pt x="2306840" y="696582"/>
                  </a:lnTo>
                  <a:lnTo>
                    <a:pt x="2311743" y="691299"/>
                  </a:lnTo>
                  <a:lnTo>
                    <a:pt x="2311743" y="679170"/>
                  </a:lnTo>
                  <a:lnTo>
                    <a:pt x="2309012" y="678561"/>
                  </a:lnTo>
                  <a:lnTo>
                    <a:pt x="2303856" y="677176"/>
                  </a:lnTo>
                  <a:lnTo>
                    <a:pt x="2303856" y="731100"/>
                  </a:lnTo>
                  <a:lnTo>
                    <a:pt x="2303767" y="852093"/>
                  </a:lnTo>
                  <a:lnTo>
                    <a:pt x="2303437" y="861961"/>
                  </a:lnTo>
                  <a:lnTo>
                    <a:pt x="2302776" y="871829"/>
                  </a:lnTo>
                  <a:lnTo>
                    <a:pt x="2302141" y="877608"/>
                  </a:lnTo>
                  <a:lnTo>
                    <a:pt x="2301684" y="881697"/>
                  </a:lnTo>
                  <a:lnTo>
                    <a:pt x="2302002" y="879259"/>
                  </a:lnTo>
                  <a:lnTo>
                    <a:pt x="2302319" y="877100"/>
                  </a:lnTo>
                  <a:lnTo>
                    <a:pt x="2302256" y="877620"/>
                  </a:lnTo>
                  <a:lnTo>
                    <a:pt x="2302002" y="879259"/>
                  </a:lnTo>
                  <a:lnTo>
                    <a:pt x="2301684" y="881697"/>
                  </a:lnTo>
                  <a:lnTo>
                    <a:pt x="2302141" y="877608"/>
                  </a:lnTo>
                  <a:lnTo>
                    <a:pt x="2299944" y="890371"/>
                  </a:lnTo>
                  <a:lnTo>
                    <a:pt x="2287016" y="932649"/>
                  </a:lnTo>
                  <a:lnTo>
                    <a:pt x="2265819" y="970889"/>
                  </a:lnTo>
                  <a:lnTo>
                    <a:pt x="2240229" y="1001179"/>
                  </a:lnTo>
                  <a:lnTo>
                    <a:pt x="2199157" y="1033081"/>
                  </a:lnTo>
                  <a:lnTo>
                    <a:pt x="2114194" y="1085126"/>
                  </a:lnTo>
                  <a:lnTo>
                    <a:pt x="2033879" y="1036637"/>
                  </a:lnTo>
                  <a:lnTo>
                    <a:pt x="2027275" y="1032586"/>
                  </a:lnTo>
                  <a:lnTo>
                    <a:pt x="2020785" y="1028395"/>
                  </a:lnTo>
                  <a:lnTo>
                    <a:pt x="2014397" y="1024039"/>
                  </a:lnTo>
                  <a:lnTo>
                    <a:pt x="2013737" y="1023543"/>
                  </a:lnTo>
                  <a:lnTo>
                    <a:pt x="2011375" y="1021842"/>
                  </a:lnTo>
                  <a:lnTo>
                    <a:pt x="1979612" y="992200"/>
                  </a:lnTo>
                  <a:lnTo>
                    <a:pt x="1974151" y="985659"/>
                  </a:lnTo>
                  <a:lnTo>
                    <a:pt x="1971700" y="982751"/>
                  </a:lnTo>
                  <a:lnTo>
                    <a:pt x="1969985" y="980389"/>
                  </a:lnTo>
                  <a:lnTo>
                    <a:pt x="1964588" y="973010"/>
                  </a:lnTo>
                  <a:lnTo>
                    <a:pt x="1956193" y="959815"/>
                  </a:lnTo>
                  <a:lnTo>
                    <a:pt x="1948675" y="946124"/>
                  </a:lnTo>
                  <a:lnTo>
                    <a:pt x="1944966" y="938174"/>
                  </a:lnTo>
                  <a:lnTo>
                    <a:pt x="1943455" y="934935"/>
                  </a:lnTo>
                  <a:lnTo>
                    <a:pt x="1942312" y="931976"/>
                  </a:lnTo>
                  <a:lnTo>
                    <a:pt x="1938959" y="923302"/>
                  </a:lnTo>
                  <a:lnTo>
                    <a:pt x="1934210" y="908100"/>
                  </a:lnTo>
                  <a:lnTo>
                    <a:pt x="1930476" y="892632"/>
                  </a:lnTo>
                  <a:lnTo>
                    <a:pt x="1928964" y="883894"/>
                  </a:lnTo>
                  <a:lnTo>
                    <a:pt x="1928368" y="880465"/>
                  </a:lnTo>
                  <a:lnTo>
                    <a:pt x="1928279" y="879563"/>
                  </a:lnTo>
                  <a:lnTo>
                    <a:pt x="1928279" y="880821"/>
                  </a:lnTo>
                  <a:lnTo>
                    <a:pt x="1928050" y="879259"/>
                  </a:lnTo>
                  <a:lnTo>
                    <a:pt x="1928279" y="880821"/>
                  </a:lnTo>
                  <a:lnTo>
                    <a:pt x="1928279" y="879563"/>
                  </a:lnTo>
                  <a:lnTo>
                    <a:pt x="1928025" y="876947"/>
                  </a:lnTo>
                  <a:lnTo>
                    <a:pt x="1927072" y="866902"/>
                  </a:lnTo>
                  <a:lnTo>
                    <a:pt x="1926551" y="852093"/>
                  </a:lnTo>
                  <a:lnTo>
                    <a:pt x="1926526" y="735152"/>
                  </a:lnTo>
                  <a:lnTo>
                    <a:pt x="1926526" y="730478"/>
                  </a:lnTo>
                  <a:lnTo>
                    <a:pt x="1953120" y="724039"/>
                  </a:lnTo>
                  <a:lnTo>
                    <a:pt x="1996922" y="710018"/>
                  </a:lnTo>
                  <a:lnTo>
                    <a:pt x="2041931" y="691591"/>
                  </a:lnTo>
                  <a:lnTo>
                    <a:pt x="2083701" y="669925"/>
                  </a:lnTo>
                  <a:lnTo>
                    <a:pt x="2115020" y="650024"/>
                  </a:lnTo>
                  <a:lnTo>
                    <a:pt x="2143607" y="668604"/>
                  </a:lnTo>
                  <a:lnTo>
                    <a:pt x="2188743" y="692137"/>
                  </a:lnTo>
                  <a:lnTo>
                    <a:pt x="2235898" y="711454"/>
                  </a:lnTo>
                  <a:lnTo>
                    <a:pt x="2284514" y="726465"/>
                  </a:lnTo>
                  <a:lnTo>
                    <a:pt x="2303856" y="731100"/>
                  </a:lnTo>
                  <a:lnTo>
                    <a:pt x="2303856" y="677176"/>
                  </a:lnTo>
                  <a:lnTo>
                    <a:pt x="2281123" y="671068"/>
                  </a:lnTo>
                  <a:lnTo>
                    <a:pt x="2253640" y="662241"/>
                  </a:lnTo>
                  <a:lnTo>
                    <a:pt x="2233409" y="654519"/>
                  </a:lnTo>
                  <a:lnTo>
                    <a:pt x="2229815" y="653148"/>
                  </a:lnTo>
                  <a:lnTo>
                    <a:pt x="2227084" y="651916"/>
                  </a:lnTo>
                  <a:lnTo>
                    <a:pt x="2205291" y="642112"/>
                  </a:lnTo>
                  <a:lnTo>
                    <a:pt x="2203081" y="640956"/>
                  </a:lnTo>
                  <a:lnTo>
                    <a:pt x="2178507" y="628205"/>
                  </a:lnTo>
                  <a:lnTo>
                    <a:pt x="2152573" y="612787"/>
                  </a:lnTo>
                  <a:lnTo>
                    <a:pt x="2127618" y="595858"/>
                  </a:lnTo>
                  <a:lnTo>
                    <a:pt x="2121560" y="593090"/>
                  </a:lnTo>
                  <a:lnTo>
                    <a:pt x="2114308" y="592137"/>
                  </a:lnTo>
                  <a:lnTo>
                    <a:pt x="2107057" y="593051"/>
                  </a:lnTo>
                  <a:lnTo>
                    <a:pt x="2100999" y="595858"/>
                  </a:lnTo>
                  <a:lnTo>
                    <a:pt x="2076881" y="612635"/>
                  </a:lnTo>
                  <a:lnTo>
                    <a:pt x="2051735" y="627824"/>
                  </a:lnTo>
                  <a:lnTo>
                    <a:pt x="2001824" y="652183"/>
                  </a:lnTo>
                  <a:lnTo>
                    <a:pt x="1949881" y="670547"/>
                  </a:lnTo>
                  <a:lnTo>
                    <a:pt x="1893049" y="684809"/>
                  </a:lnTo>
                  <a:lnTo>
                    <a:pt x="1888832" y="686549"/>
                  </a:lnTo>
                  <a:lnTo>
                    <a:pt x="1886775" y="687425"/>
                  </a:lnTo>
                  <a:lnTo>
                    <a:pt x="1883727" y="689051"/>
                  </a:lnTo>
                  <a:lnTo>
                    <a:pt x="1881212" y="691299"/>
                  </a:lnTo>
                  <a:lnTo>
                    <a:pt x="1879396" y="694143"/>
                  </a:lnTo>
                  <a:lnTo>
                    <a:pt x="1875815" y="698715"/>
                  </a:lnTo>
                  <a:lnTo>
                    <a:pt x="1873694" y="704049"/>
                  </a:lnTo>
                  <a:lnTo>
                    <a:pt x="1873681" y="848690"/>
                  </a:lnTo>
                  <a:lnTo>
                    <a:pt x="1873758" y="856030"/>
                  </a:lnTo>
                  <a:lnTo>
                    <a:pt x="1878025" y="899109"/>
                  </a:lnTo>
                  <a:lnTo>
                    <a:pt x="1889353" y="940892"/>
                  </a:lnTo>
                  <a:lnTo>
                    <a:pt x="1908644" y="982827"/>
                  </a:lnTo>
                  <a:lnTo>
                    <a:pt x="1934502" y="1019962"/>
                  </a:lnTo>
                  <a:lnTo>
                    <a:pt x="1964639" y="1051166"/>
                  </a:lnTo>
                  <a:lnTo>
                    <a:pt x="1999576" y="1077074"/>
                  </a:lnTo>
                  <a:lnTo>
                    <a:pt x="2098878" y="1137005"/>
                  </a:lnTo>
                  <a:lnTo>
                    <a:pt x="2100884" y="1138809"/>
                  </a:lnTo>
                  <a:lnTo>
                    <a:pt x="2107222" y="1141755"/>
                  </a:lnTo>
                  <a:lnTo>
                    <a:pt x="2113775" y="1141755"/>
                  </a:lnTo>
                  <a:lnTo>
                    <a:pt x="2114270" y="1141818"/>
                  </a:lnTo>
                  <a:lnTo>
                    <a:pt x="2114753" y="1141755"/>
                  </a:lnTo>
                  <a:lnTo>
                    <a:pt x="2121116" y="1141755"/>
                  </a:lnTo>
                  <a:lnTo>
                    <a:pt x="2128266" y="1138872"/>
                  </a:lnTo>
                  <a:lnTo>
                    <a:pt x="2131085" y="1136078"/>
                  </a:lnTo>
                  <a:lnTo>
                    <a:pt x="2200910" y="1093228"/>
                  </a:lnTo>
                  <a:lnTo>
                    <a:pt x="2225294" y="1078293"/>
                  </a:lnTo>
                  <a:lnTo>
                    <a:pt x="2240343" y="1068514"/>
                  </a:lnTo>
                  <a:lnTo>
                    <a:pt x="2281466" y="1034034"/>
                  </a:lnTo>
                  <a:lnTo>
                    <a:pt x="2296363" y="1017231"/>
                  </a:lnTo>
                  <a:lnTo>
                    <a:pt x="2308402" y="1001483"/>
                  </a:lnTo>
                  <a:lnTo>
                    <a:pt x="2329713" y="965161"/>
                  </a:lnTo>
                  <a:lnTo>
                    <a:pt x="2344026" y="929487"/>
                  </a:lnTo>
                  <a:lnTo>
                    <a:pt x="2353373" y="888809"/>
                  </a:lnTo>
                  <a:lnTo>
                    <a:pt x="2355113" y="874737"/>
                  </a:lnTo>
                  <a:lnTo>
                    <a:pt x="2355761" y="867867"/>
                  </a:lnTo>
                  <a:lnTo>
                    <a:pt x="2356256" y="858291"/>
                  </a:lnTo>
                  <a:lnTo>
                    <a:pt x="2356383" y="852093"/>
                  </a:lnTo>
                  <a:lnTo>
                    <a:pt x="2356510" y="736536"/>
                  </a:lnTo>
                  <a:lnTo>
                    <a:pt x="2356510" y="713384"/>
                  </a:lnTo>
                  <a:lnTo>
                    <a:pt x="2357209" y="710298"/>
                  </a:lnTo>
                  <a:close/>
                </a:path>
                <a:path w="2684779" h="1379854">
                  <a:moveTo>
                    <a:pt x="2643860" y="48310"/>
                  </a:moveTo>
                  <a:lnTo>
                    <a:pt x="2623655" y="48310"/>
                  </a:lnTo>
                  <a:lnTo>
                    <a:pt x="2623655" y="67144"/>
                  </a:lnTo>
                  <a:lnTo>
                    <a:pt x="2643860" y="67144"/>
                  </a:lnTo>
                  <a:lnTo>
                    <a:pt x="2643860" y="48310"/>
                  </a:lnTo>
                  <a:close/>
                </a:path>
                <a:path w="2684779" h="1379854">
                  <a:moveTo>
                    <a:pt x="2684272" y="48310"/>
                  </a:moveTo>
                  <a:lnTo>
                    <a:pt x="2664066" y="48310"/>
                  </a:lnTo>
                  <a:lnTo>
                    <a:pt x="2664066" y="67144"/>
                  </a:lnTo>
                  <a:lnTo>
                    <a:pt x="2684272" y="67144"/>
                  </a:lnTo>
                  <a:lnTo>
                    <a:pt x="2684272" y="48310"/>
                  </a:lnTo>
                  <a:close/>
                </a:path>
              </a:pathLst>
            </a:custGeom>
            <a:solidFill>
              <a:srgbClr val="000000"/>
            </a:solidFill>
          </p:spPr>
          <p:txBody>
            <a:bodyPr wrap="square" lIns="0" tIns="0" rIns="0" bIns="0" rtlCol="0"/>
            <a:lstStyle/>
            <a:p>
              <a:endParaRPr/>
            </a:p>
          </p:txBody>
        </p:sp>
      </p:grpSp>
      <p:sp>
        <p:nvSpPr>
          <p:cNvPr id="28" name="object 29">
            <a:extLst>
              <a:ext uri="{FF2B5EF4-FFF2-40B4-BE49-F238E27FC236}">
                <a16:creationId xmlns:a16="http://schemas.microsoft.com/office/drawing/2014/main" id="{AEF9E98E-97CB-926A-1226-6C1465F337A2}"/>
              </a:ext>
            </a:extLst>
          </p:cNvPr>
          <p:cNvSpPr txBox="1"/>
          <p:nvPr/>
        </p:nvSpPr>
        <p:spPr>
          <a:xfrm>
            <a:off x="6628638" y="3491865"/>
            <a:ext cx="2635250" cy="2123658"/>
          </a:xfrm>
          <a:prstGeom prst="rect">
            <a:avLst/>
          </a:prstGeom>
        </p:spPr>
        <p:txBody>
          <a:bodyPr vert="horz" wrap="square" lIns="0" tIns="12700" rIns="0" bIns="0" rtlCol="0">
            <a:spAutoFit/>
          </a:bodyPr>
          <a:lstStyle/>
          <a:p>
            <a:pPr marL="563880" marR="5080">
              <a:lnSpc>
                <a:spcPct val="100000"/>
              </a:lnSpc>
              <a:spcBef>
                <a:spcPts val="100"/>
              </a:spcBef>
            </a:pPr>
            <a:r>
              <a:rPr sz="1800" b="1" dirty="0">
                <a:solidFill>
                  <a:srgbClr val="4471C4"/>
                </a:solidFill>
                <a:latin typeface="Tahoma"/>
                <a:cs typeface="Tahoma"/>
              </a:rPr>
              <a:t>Email</a:t>
            </a:r>
            <a:r>
              <a:rPr sz="1800" b="1" spc="-35" dirty="0">
                <a:solidFill>
                  <a:srgbClr val="4471C4"/>
                </a:solidFill>
                <a:latin typeface="Tahoma"/>
                <a:cs typeface="Tahoma"/>
              </a:rPr>
              <a:t> </a:t>
            </a:r>
            <a:r>
              <a:rPr sz="1800" b="1" dirty="0">
                <a:solidFill>
                  <a:srgbClr val="4471C4"/>
                </a:solidFill>
                <a:latin typeface="Tahoma"/>
                <a:cs typeface="Tahoma"/>
              </a:rPr>
              <a:t>ID</a:t>
            </a:r>
            <a:r>
              <a:rPr sz="1800" b="1" spc="-10" dirty="0">
                <a:solidFill>
                  <a:srgbClr val="4471C4"/>
                </a:solidFill>
                <a:latin typeface="Tahoma"/>
                <a:cs typeface="Tahoma"/>
              </a:rPr>
              <a:t> </a:t>
            </a:r>
            <a:r>
              <a:rPr sz="1800" b="1" dirty="0">
                <a:solidFill>
                  <a:srgbClr val="4471C4"/>
                </a:solidFill>
                <a:latin typeface="Tahoma"/>
                <a:cs typeface="Tahoma"/>
              </a:rPr>
              <a:t>&amp;</a:t>
            </a:r>
            <a:r>
              <a:rPr sz="1800" b="1" spc="-10" dirty="0">
                <a:solidFill>
                  <a:srgbClr val="4471C4"/>
                </a:solidFill>
                <a:latin typeface="Tahoma"/>
                <a:cs typeface="Tahoma"/>
              </a:rPr>
              <a:t> Mobile </a:t>
            </a:r>
            <a:r>
              <a:rPr sz="1800" b="1" dirty="0">
                <a:solidFill>
                  <a:srgbClr val="4471C4"/>
                </a:solidFill>
                <a:latin typeface="Tahoma"/>
                <a:cs typeface="Tahoma"/>
              </a:rPr>
              <a:t>OTP</a:t>
            </a:r>
            <a:r>
              <a:rPr sz="1800" b="1" spc="-15" dirty="0">
                <a:solidFill>
                  <a:srgbClr val="4471C4"/>
                </a:solidFill>
                <a:latin typeface="Tahoma"/>
                <a:cs typeface="Tahoma"/>
              </a:rPr>
              <a:t> </a:t>
            </a:r>
            <a:r>
              <a:rPr sz="1800" b="1" spc="-10" dirty="0">
                <a:solidFill>
                  <a:srgbClr val="4471C4"/>
                </a:solidFill>
                <a:latin typeface="Tahoma"/>
                <a:cs typeface="Tahoma"/>
              </a:rPr>
              <a:t>Validation</a:t>
            </a:r>
            <a:endParaRPr sz="1800" dirty="0">
              <a:latin typeface="Tahoma"/>
              <a:cs typeface="Tahoma"/>
            </a:endParaRPr>
          </a:p>
          <a:p>
            <a:pPr marL="575310" marR="114300" indent="-172720">
              <a:lnSpc>
                <a:spcPct val="100000"/>
              </a:lnSpc>
              <a:buFont typeface="Wingdings"/>
              <a:buChar char=""/>
              <a:tabLst>
                <a:tab pos="575945" algn="l"/>
              </a:tabLst>
            </a:pPr>
            <a:r>
              <a:rPr sz="1100" dirty="0">
                <a:solidFill>
                  <a:srgbClr val="4471C4"/>
                </a:solidFill>
                <a:latin typeface="Tahoma"/>
                <a:cs typeface="Tahoma"/>
              </a:rPr>
              <a:t>One</a:t>
            </a:r>
            <a:r>
              <a:rPr sz="1100" spc="-20" dirty="0">
                <a:solidFill>
                  <a:srgbClr val="4471C4"/>
                </a:solidFill>
                <a:latin typeface="Tahoma"/>
                <a:cs typeface="Tahoma"/>
              </a:rPr>
              <a:t> </a:t>
            </a:r>
            <a:r>
              <a:rPr sz="1100" dirty="0">
                <a:solidFill>
                  <a:srgbClr val="4471C4"/>
                </a:solidFill>
                <a:latin typeface="Tahoma"/>
                <a:cs typeface="Tahoma"/>
              </a:rPr>
              <a:t>time</a:t>
            </a:r>
            <a:r>
              <a:rPr sz="1100" spc="-25" dirty="0">
                <a:solidFill>
                  <a:srgbClr val="4471C4"/>
                </a:solidFill>
                <a:latin typeface="Tahoma"/>
                <a:cs typeface="Tahoma"/>
              </a:rPr>
              <a:t> </a:t>
            </a:r>
            <a:r>
              <a:rPr sz="1100" dirty="0">
                <a:solidFill>
                  <a:srgbClr val="4471C4"/>
                </a:solidFill>
                <a:latin typeface="Tahoma"/>
                <a:cs typeface="Tahoma"/>
              </a:rPr>
              <a:t>OTP</a:t>
            </a:r>
            <a:r>
              <a:rPr sz="1100" spc="-15" dirty="0">
                <a:solidFill>
                  <a:srgbClr val="4471C4"/>
                </a:solidFill>
                <a:latin typeface="Tahoma"/>
                <a:cs typeface="Tahoma"/>
              </a:rPr>
              <a:t> </a:t>
            </a:r>
            <a:r>
              <a:rPr sz="1100" dirty="0">
                <a:solidFill>
                  <a:srgbClr val="4471C4"/>
                </a:solidFill>
                <a:latin typeface="Tahoma"/>
                <a:cs typeface="Tahoma"/>
              </a:rPr>
              <a:t>validation</a:t>
            </a:r>
            <a:r>
              <a:rPr sz="1100" spc="-25" dirty="0">
                <a:solidFill>
                  <a:srgbClr val="4471C4"/>
                </a:solidFill>
                <a:latin typeface="Tahoma"/>
                <a:cs typeface="Tahoma"/>
              </a:rPr>
              <a:t> </a:t>
            </a:r>
            <a:r>
              <a:rPr sz="1100" spc="-10" dirty="0">
                <a:solidFill>
                  <a:srgbClr val="4471C4"/>
                </a:solidFill>
                <a:latin typeface="Tahoma"/>
                <a:cs typeface="Tahoma"/>
              </a:rPr>
              <a:t>during registration</a:t>
            </a:r>
            <a:endParaRPr sz="1100" dirty="0">
              <a:latin typeface="Tahoma"/>
              <a:cs typeface="Tahoma"/>
            </a:endParaRPr>
          </a:p>
          <a:p>
            <a:pPr>
              <a:lnSpc>
                <a:spcPct val="100000"/>
              </a:lnSpc>
            </a:pPr>
            <a:endParaRPr sz="1300" dirty="0">
              <a:latin typeface="Tahoma"/>
              <a:cs typeface="Tahoma"/>
            </a:endParaRPr>
          </a:p>
          <a:p>
            <a:pPr marL="254000" marR="194945">
              <a:lnSpc>
                <a:spcPct val="100000"/>
              </a:lnSpc>
              <a:spcBef>
                <a:spcPts val="1060"/>
              </a:spcBef>
            </a:pPr>
            <a:r>
              <a:rPr sz="1800" b="1" dirty="0">
                <a:latin typeface="Tahoma"/>
                <a:cs typeface="Tahoma"/>
              </a:rPr>
              <a:t>Additional</a:t>
            </a:r>
            <a:r>
              <a:rPr sz="1800" b="1" spc="-15" dirty="0">
                <a:latin typeface="Tahoma"/>
                <a:cs typeface="Tahoma"/>
              </a:rPr>
              <a:t> </a:t>
            </a:r>
            <a:r>
              <a:rPr sz="1800" b="1" spc="-10" dirty="0">
                <a:latin typeface="Tahoma"/>
                <a:cs typeface="Tahoma"/>
              </a:rPr>
              <a:t>Security Checks</a:t>
            </a:r>
            <a:endParaRPr sz="1800" dirty="0">
              <a:latin typeface="Tahoma"/>
              <a:cs typeface="Tahoma"/>
            </a:endParaRPr>
          </a:p>
          <a:p>
            <a:pPr marL="184785" indent="-172720">
              <a:lnSpc>
                <a:spcPts val="1245"/>
              </a:lnSpc>
              <a:buFont typeface="Wingdings"/>
              <a:buChar char=""/>
              <a:tabLst>
                <a:tab pos="185420" algn="l"/>
              </a:tabLst>
            </a:pPr>
            <a:r>
              <a:rPr sz="1100" dirty="0">
                <a:latin typeface="Tahoma"/>
                <a:cs typeface="Tahoma"/>
              </a:rPr>
              <a:t>OTP</a:t>
            </a:r>
            <a:r>
              <a:rPr sz="1100" spc="-25" dirty="0">
                <a:latin typeface="Tahoma"/>
                <a:cs typeface="Tahoma"/>
              </a:rPr>
              <a:t> </a:t>
            </a:r>
            <a:r>
              <a:rPr sz="1100" dirty="0">
                <a:latin typeface="Tahoma"/>
                <a:cs typeface="Tahoma"/>
              </a:rPr>
              <a:t>Validation</a:t>
            </a:r>
            <a:r>
              <a:rPr sz="1100" spc="-20" dirty="0">
                <a:latin typeface="Tahoma"/>
                <a:cs typeface="Tahoma"/>
              </a:rPr>
              <a:t> </a:t>
            </a:r>
            <a:r>
              <a:rPr sz="1100" dirty="0">
                <a:latin typeface="Tahoma"/>
                <a:cs typeface="Tahoma"/>
              </a:rPr>
              <a:t>in</a:t>
            </a:r>
            <a:r>
              <a:rPr sz="1100" spc="-10" dirty="0">
                <a:latin typeface="Tahoma"/>
                <a:cs typeface="Tahoma"/>
              </a:rPr>
              <a:t> </a:t>
            </a:r>
            <a:r>
              <a:rPr sz="1100" dirty="0">
                <a:latin typeface="Tahoma"/>
                <a:cs typeface="Tahoma"/>
              </a:rPr>
              <a:t>case</a:t>
            </a:r>
            <a:r>
              <a:rPr sz="1100" spc="-10" dirty="0">
                <a:latin typeface="Tahoma"/>
                <a:cs typeface="Tahoma"/>
              </a:rPr>
              <a:t> </a:t>
            </a:r>
            <a:r>
              <a:rPr sz="1100" dirty="0">
                <a:latin typeface="Tahoma"/>
                <a:cs typeface="Tahoma"/>
              </a:rPr>
              <a:t>of</a:t>
            </a:r>
            <a:r>
              <a:rPr sz="1100" spc="10" dirty="0">
                <a:latin typeface="Tahoma"/>
                <a:cs typeface="Tahoma"/>
              </a:rPr>
              <a:t> </a:t>
            </a:r>
            <a:r>
              <a:rPr sz="1100" dirty="0">
                <a:latin typeface="Tahoma"/>
                <a:cs typeface="Tahoma"/>
              </a:rPr>
              <a:t>login</a:t>
            </a:r>
            <a:r>
              <a:rPr sz="1100" spc="-10" dirty="0">
                <a:latin typeface="Tahoma"/>
                <a:cs typeface="Tahoma"/>
              </a:rPr>
              <a:t> </a:t>
            </a:r>
            <a:r>
              <a:rPr sz="1100" dirty="0">
                <a:latin typeface="Tahoma"/>
                <a:cs typeface="Tahoma"/>
              </a:rPr>
              <a:t>from</a:t>
            </a:r>
            <a:r>
              <a:rPr sz="1100" spc="-10" dirty="0">
                <a:latin typeface="Tahoma"/>
                <a:cs typeface="Tahoma"/>
              </a:rPr>
              <a:t> </a:t>
            </a:r>
            <a:r>
              <a:rPr sz="1100" spc="-50" dirty="0">
                <a:latin typeface="Tahoma"/>
                <a:cs typeface="Tahoma"/>
              </a:rPr>
              <a:t>a</a:t>
            </a:r>
            <a:endParaRPr sz="1100" dirty="0">
              <a:latin typeface="Tahoma"/>
              <a:cs typeface="Tahoma"/>
            </a:endParaRPr>
          </a:p>
          <a:p>
            <a:pPr marL="184785">
              <a:lnSpc>
                <a:spcPct val="100000"/>
              </a:lnSpc>
            </a:pPr>
            <a:r>
              <a:rPr sz="1100" dirty="0">
                <a:latin typeface="Tahoma"/>
                <a:cs typeface="Tahoma"/>
              </a:rPr>
              <a:t>different</a:t>
            </a:r>
            <a:r>
              <a:rPr sz="1100" spc="-30" dirty="0">
                <a:latin typeface="Tahoma"/>
                <a:cs typeface="Tahoma"/>
              </a:rPr>
              <a:t> </a:t>
            </a:r>
            <a:r>
              <a:rPr sz="1100" spc="-10" dirty="0">
                <a:latin typeface="Tahoma"/>
                <a:cs typeface="Tahoma"/>
              </a:rPr>
              <a:t>device</a:t>
            </a:r>
            <a:endParaRPr sz="1100" dirty="0">
              <a:latin typeface="Tahoma"/>
              <a:cs typeface="Tahoma"/>
            </a:endParaRPr>
          </a:p>
        </p:txBody>
      </p:sp>
      <p:sp>
        <p:nvSpPr>
          <p:cNvPr id="29" name="object 30">
            <a:extLst>
              <a:ext uri="{FF2B5EF4-FFF2-40B4-BE49-F238E27FC236}">
                <a16:creationId xmlns:a16="http://schemas.microsoft.com/office/drawing/2014/main" id="{DFB63799-B71E-67F1-C554-8FEA429AD083}"/>
              </a:ext>
            </a:extLst>
          </p:cNvPr>
          <p:cNvSpPr txBox="1"/>
          <p:nvPr/>
        </p:nvSpPr>
        <p:spPr>
          <a:xfrm>
            <a:off x="6350000" y="1565224"/>
            <a:ext cx="3423920" cy="1345565"/>
          </a:xfrm>
          <a:prstGeom prst="rect">
            <a:avLst/>
          </a:prstGeom>
        </p:spPr>
        <p:txBody>
          <a:bodyPr vert="horz" wrap="square" lIns="0" tIns="12700" rIns="0" bIns="0" rtlCol="0">
            <a:spAutoFit/>
          </a:bodyPr>
          <a:lstStyle/>
          <a:p>
            <a:pPr marL="12700" marR="400685">
              <a:lnSpc>
                <a:spcPct val="100000"/>
              </a:lnSpc>
              <a:spcBef>
                <a:spcPts val="100"/>
              </a:spcBef>
            </a:pPr>
            <a:r>
              <a:rPr sz="1800" b="1" spc="-10" dirty="0">
                <a:solidFill>
                  <a:srgbClr val="BE9000"/>
                </a:solidFill>
                <a:latin typeface="Tahoma"/>
                <a:cs typeface="Tahoma"/>
              </a:rPr>
              <a:t>Streamlined Authorization/Suspension process</a:t>
            </a:r>
            <a:endParaRPr sz="1800">
              <a:latin typeface="Tahoma"/>
              <a:cs typeface="Tahoma"/>
            </a:endParaRPr>
          </a:p>
          <a:p>
            <a:pPr marL="662940" indent="-343535">
              <a:lnSpc>
                <a:spcPts val="1270"/>
              </a:lnSpc>
              <a:buFont typeface="Wingdings"/>
              <a:buChar char=""/>
              <a:tabLst>
                <a:tab pos="662940" algn="l"/>
                <a:tab pos="663575" algn="l"/>
              </a:tabLst>
            </a:pPr>
            <a:r>
              <a:rPr sz="1100" dirty="0">
                <a:solidFill>
                  <a:srgbClr val="BE9000"/>
                </a:solidFill>
                <a:latin typeface="Tahoma"/>
                <a:cs typeface="Tahoma"/>
              </a:rPr>
              <a:t>Right</a:t>
            </a:r>
            <a:r>
              <a:rPr sz="1100" spc="-15" dirty="0">
                <a:solidFill>
                  <a:srgbClr val="BE9000"/>
                </a:solidFill>
                <a:latin typeface="Tahoma"/>
                <a:cs typeface="Tahoma"/>
              </a:rPr>
              <a:t> </a:t>
            </a:r>
            <a:r>
              <a:rPr sz="1100" dirty="0">
                <a:solidFill>
                  <a:srgbClr val="BE9000"/>
                </a:solidFill>
                <a:latin typeface="Tahoma"/>
                <a:cs typeface="Tahoma"/>
              </a:rPr>
              <a:t>to</a:t>
            </a:r>
            <a:r>
              <a:rPr sz="1100" spc="-25" dirty="0">
                <a:solidFill>
                  <a:srgbClr val="BE9000"/>
                </a:solidFill>
                <a:latin typeface="Tahoma"/>
                <a:cs typeface="Tahoma"/>
              </a:rPr>
              <a:t> </a:t>
            </a:r>
            <a:r>
              <a:rPr sz="1100" dirty="0">
                <a:solidFill>
                  <a:srgbClr val="BE9000"/>
                </a:solidFill>
                <a:latin typeface="Tahoma"/>
                <a:cs typeface="Tahoma"/>
              </a:rPr>
              <a:t>authorise</a:t>
            </a:r>
            <a:r>
              <a:rPr sz="1100" spc="-35" dirty="0">
                <a:solidFill>
                  <a:srgbClr val="BE9000"/>
                </a:solidFill>
                <a:latin typeface="Tahoma"/>
                <a:cs typeface="Tahoma"/>
              </a:rPr>
              <a:t> </a:t>
            </a:r>
            <a:r>
              <a:rPr sz="1100" spc="-10" dirty="0">
                <a:solidFill>
                  <a:srgbClr val="BE9000"/>
                </a:solidFill>
                <a:latin typeface="Tahoma"/>
                <a:cs typeface="Tahoma"/>
              </a:rPr>
              <a:t>Manager/Secretary/officer</a:t>
            </a:r>
            <a:endParaRPr sz="1100">
              <a:latin typeface="Tahoma"/>
              <a:cs typeface="Tahoma"/>
            </a:endParaRPr>
          </a:p>
          <a:p>
            <a:pPr marL="320040" marR="20320">
              <a:lnSpc>
                <a:spcPct val="100000"/>
              </a:lnSpc>
            </a:pPr>
            <a:r>
              <a:rPr sz="1100" dirty="0">
                <a:solidFill>
                  <a:srgbClr val="BE9000"/>
                </a:solidFill>
                <a:latin typeface="Tahoma"/>
                <a:cs typeface="Tahoma"/>
              </a:rPr>
              <a:t>in</a:t>
            </a:r>
            <a:r>
              <a:rPr sz="1100" spc="-40" dirty="0">
                <a:solidFill>
                  <a:srgbClr val="BE9000"/>
                </a:solidFill>
                <a:latin typeface="Tahoma"/>
                <a:cs typeface="Tahoma"/>
              </a:rPr>
              <a:t> </a:t>
            </a:r>
            <a:r>
              <a:rPr sz="1100" dirty="0">
                <a:solidFill>
                  <a:srgbClr val="BE9000"/>
                </a:solidFill>
                <a:latin typeface="Tahoma"/>
                <a:cs typeface="Tahoma"/>
              </a:rPr>
              <a:t>default/Authorised</a:t>
            </a:r>
            <a:r>
              <a:rPr sz="1100" spc="-40" dirty="0">
                <a:solidFill>
                  <a:srgbClr val="BE9000"/>
                </a:solidFill>
                <a:latin typeface="Tahoma"/>
                <a:cs typeface="Tahoma"/>
              </a:rPr>
              <a:t> </a:t>
            </a:r>
            <a:r>
              <a:rPr sz="1100" dirty="0">
                <a:solidFill>
                  <a:srgbClr val="BE9000"/>
                </a:solidFill>
                <a:latin typeface="Tahoma"/>
                <a:cs typeface="Tahoma"/>
              </a:rPr>
              <a:t>Representative</a:t>
            </a:r>
            <a:r>
              <a:rPr sz="1100" spc="-60" dirty="0">
                <a:solidFill>
                  <a:srgbClr val="BE9000"/>
                </a:solidFill>
                <a:latin typeface="Tahoma"/>
                <a:cs typeface="Tahoma"/>
              </a:rPr>
              <a:t> </a:t>
            </a:r>
            <a:r>
              <a:rPr sz="1100" dirty="0">
                <a:solidFill>
                  <a:srgbClr val="BE9000"/>
                </a:solidFill>
                <a:latin typeface="Tahoma"/>
                <a:cs typeface="Tahoma"/>
              </a:rPr>
              <a:t>to</a:t>
            </a:r>
            <a:r>
              <a:rPr sz="1100" spc="-30" dirty="0">
                <a:solidFill>
                  <a:srgbClr val="BE9000"/>
                </a:solidFill>
                <a:latin typeface="Tahoma"/>
                <a:cs typeface="Tahoma"/>
              </a:rPr>
              <a:t> </a:t>
            </a:r>
            <a:r>
              <a:rPr sz="1100" dirty="0">
                <a:solidFill>
                  <a:srgbClr val="BE9000"/>
                </a:solidFill>
                <a:latin typeface="Tahoma"/>
                <a:cs typeface="Tahoma"/>
              </a:rPr>
              <a:t>access</a:t>
            </a:r>
            <a:r>
              <a:rPr sz="1100" spc="-30" dirty="0">
                <a:solidFill>
                  <a:srgbClr val="BE9000"/>
                </a:solidFill>
                <a:latin typeface="Tahoma"/>
                <a:cs typeface="Tahoma"/>
              </a:rPr>
              <a:t> </a:t>
            </a:r>
            <a:r>
              <a:rPr sz="1100" spc="-25" dirty="0">
                <a:solidFill>
                  <a:srgbClr val="BE9000"/>
                </a:solidFill>
                <a:latin typeface="Tahoma"/>
                <a:cs typeface="Tahoma"/>
              </a:rPr>
              <a:t>FO </a:t>
            </a:r>
            <a:r>
              <a:rPr sz="1100" dirty="0">
                <a:solidFill>
                  <a:srgbClr val="BE9000"/>
                </a:solidFill>
                <a:latin typeface="Tahoma"/>
                <a:cs typeface="Tahoma"/>
              </a:rPr>
              <a:t>services</a:t>
            </a:r>
            <a:r>
              <a:rPr sz="1100" spc="-15" dirty="0">
                <a:solidFill>
                  <a:srgbClr val="BE9000"/>
                </a:solidFill>
                <a:latin typeface="Tahoma"/>
                <a:cs typeface="Tahoma"/>
              </a:rPr>
              <a:t> </a:t>
            </a:r>
            <a:r>
              <a:rPr sz="1100" dirty="0">
                <a:solidFill>
                  <a:srgbClr val="BE9000"/>
                </a:solidFill>
                <a:latin typeface="Tahoma"/>
                <a:cs typeface="Tahoma"/>
              </a:rPr>
              <a:t>(on</a:t>
            </a:r>
            <a:r>
              <a:rPr sz="1100" spc="-5" dirty="0">
                <a:solidFill>
                  <a:srgbClr val="BE9000"/>
                </a:solidFill>
                <a:latin typeface="Tahoma"/>
                <a:cs typeface="Tahoma"/>
              </a:rPr>
              <a:t> </a:t>
            </a:r>
            <a:r>
              <a:rPr sz="1100" dirty="0">
                <a:solidFill>
                  <a:srgbClr val="BE9000"/>
                </a:solidFill>
                <a:latin typeface="Tahoma"/>
                <a:cs typeface="Tahoma"/>
              </a:rPr>
              <a:t>behalf</a:t>
            </a:r>
            <a:r>
              <a:rPr sz="1100" spc="-15" dirty="0">
                <a:solidFill>
                  <a:srgbClr val="BE9000"/>
                </a:solidFill>
                <a:latin typeface="Tahoma"/>
                <a:cs typeface="Tahoma"/>
              </a:rPr>
              <a:t> </a:t>
            </a:r>
            <a:r>
              <a:rPr sz="1100" dirty="0">
                <a:solidFill>
                  <a:srgbClr val="BE9000"/>
                </a:solidFill>
                <a:latin typeface="Tahoma"/>
                <a:cs typeface="Tahoma"/>
              </a:rPr>
              <a:t>of</a:t>
            </a:r>
            <a:r>
              <a:rPr sz="1100" spc="-15" dirty="0">
                <a:solidFill>
                  <a:srgbClr val="BE9000"/>
                </a:solidFill>
                <a:latin typeface="Tahoma"/>
                <a:cs typeface="Tahoma"/>
              </a:rPr>
              <a:t> </a:t>
            </a:r>
            <a:r>
              <a:rPr sz="1100" dirty="0">
                <a:solidFill>
                  <a:srgbClr val="BE9000"/>
                </a:solidFill>
                <a:latin typeface="Tahoma"/>
                <a:cs typeface="Tahoma"/>
              </a:rPr>
              <a:t>the</a:t>
            </a:r>
            <a:r>
              <a:rPr sz="1100" spc="-25" dirty="0">
                <a:solidFill>
                  <a:srgbClr val="BE9000"/>
                </a:solidFill>
                <a:latin typeface="Tahoma"/>
                <a:cs typeface="Tahoma"/>
              </a:rPr>
              <a:t> </a:t>
            </a:r>
            <a:r>
              <a:rPr sz="1100" spc="-10" dirty="0">
                <a:solidFill>
                  <a:srgbClr val="BE9000"/>
                </a:solidFill>
                <a:latin typeface="Tahoma"/>
                <a:cs typeface="Tahoma"/>
              </a:rPr>
              <a:t>company/LLP</a:t>
            </a:r>
            <a:endParaRPr sz="1100">
              <a:latin typeface="Tahoma"/>
              <a:cs typeface="Tahoma"/>
            </a:endParaRPr>
          </a:p>
        </p:txBody>
      </p:sp>
      <p:sp>
        <p:nvSpPr>
          <p:cNvPr id="30" name="object 31">
            <a:extLst>
              <a:ext uri="{FF2B5EF4-FFF2-40B4-BE49-F238E27FC236}">
                <a16:creationId xmlns:a16="http://schemas.microsoft.com/office/drawing/2014/main" id="{15B46A4F-D611-951D-0099-64CF757F4CAF}"/>
              </a:ext>
            </a:extLst>
          </p:cNvPr>
          <p:cNvSpPr txBox="1">
            <a:spLocks/>
          </p:cNvSpPr>
          <p:nvPr/>
        </p:nvSpPr>
        <p:spPr>
          <a:xfrm>
            <a:off x="1156512" y="1948688"/>
            <a:ext cx="3022600" cy="4086860"/>
          </a:xfrm>
          <a:prstGeom prst="rect">
            <a:avLst/>
          </a:prstGeom>
        </p:spPr>
        <p:txBody>
          <a:bodyPr vert="horz" wrap="square" lIns="0" tIns="12700" rIns="0" bIns="0" rtlCol="0">
            <a:sp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j-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j-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j-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j-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1280" marR="315595">
              <a:spcBef>
                <a:spcPts val="100"/>
              </a:spcBef>
            </a:pPr>
            <a:r>
              <a:rPr lang="en-IN"/>
              <a:t>Simplified</a:t>
            </a:r>
            <a:r>
              <a:rPr lang="en-IN" spc="-25"/>
              <a:t> </a:t>
            </a:r>
            <a:r>
              <a:rPr lang="en-IN"/>
              <a:t>Username</a:t>
            </a:r>
            <a:r>
              <a:rPr lang="en-IN" spc="-40"/>
              <a:t> </a:t>
            </a:r>
            <a:r>
              <a:rPr lang="en-IN" spc="-50"/>
              <a:t>&amp; </a:t>
            </a:r>
            <a:r>
              <a:rPr lang="en-IN"/>
              <a:t>Registration</a:t>
            </a:r>
            <a:r>
              <a:rPr lang="en-IN" spc="-45"/>
              <a:t> </a:t>
            </a:r>
            <a:r>
              <a:rPr lang="en-IN" spc="-10"/>
              <a:t>process</a:t>
            </a:r>
          </a:p>
          <a:p>
            <a:pPr marL="337820" indent="-173355">
              <a:spcBef>
                <a:spcPts val="484"/>
              </a:spcBef>
              <a:buFont typeface="Wingdings"/>
              <a:buChar char=""/>
              <a:tabLst>
                <a:tab pos="338455" algn="l"/>
              </a:tabLst>
            </a:pPr>
            <a:r>
              <a:rPr lang="en-IN" sz="1100">
                <a:latin typeface="Tahoma"/>
                <a:cs typeface="Tahoma"/>
              </a:rPr>
              <a:t>PAN</a:t>
            </a:r>
            <a:r>
              <a:rPr lang="en-IN" sz="1100" spc="-5">
                <a:latin typeface="Tahoma"/>
                <a:cs typeface="Tahoma"/>
              </a:rPr>
              <a:t> </a:t>
            </a:r>
            <a:r>
              <a:rPr lang="en-IN" sz="1100">
                <a:latin typeface="Tahoma"/>
                <a:cs typeface="Tahoma"/>
              </a:rPr>
              <a:t>Number</a:t>
            </a:r>
            <a:r>
              <a:rPr lang="en-IN" sz="1100" spc="5">
                <a:latin typeface="Tahoma"/>
                <a:cs typeface="Tahoma"/>
              </a:rPr>
              <a:t> </a:t>
            </a:r>
            <a:r>
              <a:rPr lang="en-IN" sz="1100" spc="-10">
                <a:latin typeface="Tahoma"/>
                <a:cs typeface="Tahoma"/>
              </a:rPr>
              <a:t>Validation</a:t>
            </a:r>
            <a:endParaRPr lang="en-IN" sz="1100">
              <a:latin typeface="Tahoma"/>
              <a:cs typeface="Tahoma"/>
            </a:endParaRPr>
          </a:p>
          <a:p>
            <a:pPr marL="337820" indent="-173355">
              <a:spcBef>
                <a:spcPts val="5"/>
              </a:spcBef>
              <a:buFont typeface="Wingdings"/>
              <a:buChar char=""/>
              <a:tabLst>
                <a:tab pos="338455" algn="l"/>
              </a:tabLst>
            </a:pPr>
            <a:r>
              <a:rPr lang="en-IN" sz="1100">
                <a:latin typeface="Tahoma"/>
                <a:cs typeface="Tahoma"/>
              </a:rPr>
              <a:t>Register</a:t>
            </a:r>
            <a:r>
              <a:rPr lang="en-IN" sz="1100" spc="-35">
                <a:latin typeface="Tahoma"/>
                <a:cs typeface="Tahoma"/>
              </a:rPr>
              <a:t> </a:t>
            </a:r>
            <a:r>
              <a:rPr lang="en-IN" sz="1100">
                <a:latin typeface="Tahoma"/>
                <a:cs typeface="Tahoma"/>
              </a:rPr>
              <a:t>using</a:t>
            </a:r>
            <a:r>
              <a:rPr lang="en-IN" sz="1100" spc="-15">
                <a:latin typeface="Tahoma"/>
                <a:cs typeface="Tahoma"/>
              </a:rPr>
              <a:t> </a:t>
            </a:r>
            <a:r>
              <a:rPr lang="en-IN" sz="1100">
                <a:latin typeface="Tahoma"/>
                <a:cs typeface="Tahoma"/>
              </a:rPr>
              <a:t>Email</a:t>
            </a:r>
            <a:r>
              <a:rPr lang="en-IN" sz="1100" spc="-30">
                <a:latin typeface="Tahoma"/>
                <a:cs typeface="Tahoma"/>
              </a:rPr>
              <a:t> </a:t>
            </a:r>
            <a:r>
              <a:rPr lang="en-IN" sz="1100">
                <a:latin typeface="Tahoma"/>
                <a:cs typeface="Tahoma"/>
              </a:rPr>
              <a:t>ID</a:t>
            </a:r>
            <a:r>
              <a:rPr lang="en-IN" sz="1100" spc="-10">
                <a:latin typeface="Tahoma"/>
                <a:cs typeface="Tahoma"/>
              </a:rPr>
              <a:t> </a:t>
            </a:r>
            <a:r>
              <a:rPr lang="en-IN" sz="1100" spc="-35">
                <a:latin typeface="Tahoma"/>
                <a:cs typeface="Tahoma"/>
              </a:rPr>
              <a:t>or</a:t>
            </a:r>
            <a:endParaRPr lang="en-IN" sz="1100">
              <a:latin typeface="Tahoma"/>
              <a:cs typeface="Tahoma"/>
            </a:endParaRPr>
          </a:p>
          <a:p>
            <a:pPr marL="337820"/>
            <a:r>
              <a:rPr lang="en-IN" sz="1100">
                <a:latin typeface="Tahoma"/>
                <a:cs typeface="Tahoma"/>
              </a:rPr>
              <a:t>CIN/LLPIN/FCRN as</a:t>
            </a:r>
            <a:r>
              <a:rPr lang="en-IN" sz="1100" spc="-25">
                <a:latin typeface="Tahoma"/>
                <a:cs typeface="Tahoma"/>
              </a:rPr>
              <a:t> </a:t>
            </a:r>
            <a:r>
              <a:rPr lang="en-IN" sz="1100" spc="-10">
                <a:latin typeface="Tahoma"/>
                <a:cs typeface="Tahoma"/>
              </a:rPr>
              <a:t>username</a:t>
            </a:r>
            <a:endParaRPr lang="en-IN" sz="1100">
              <a:latin typeface="Tahoma"/>
              <a:cs typeface="Tahoma"/>
            </a:endParaRPr>
          </a:p>
          <a:p>
            <a:pPr>
              <a:spcBef>
                <a:spcPts val="5"/>
              </a:spcBef>
            </a:pPr>
            <a:endParaRPr lang="en-IN" sz="1500">
              <a:latin typeface="Tahoma"/>
              <a:cs typeface="Tahoma"/>
            </a:endParaRPr>
          </a:p>
          <a:p>
            <a:pPr marL="168910" marR="913765"/>
            <a:r>
              <a:rPr lang="en-IN">
                <a:solidFill>
                  <a:srgbClr val="7B7B7B"/>
                </a:solidFill>
              </a:rPr>
              <a:t>Refined</a:t>
            </a:r>
            <a:r>
              <a:rPr lang="en-IN" spc="-20">
                <a:solidFill>
                  <a:srgbClr val="7B7B7B"/>
                </a:solidFill>
              </a:rPr>
              <a:t> User </a:t>
            </a:r>
            <a:r>
              <a:rPr lang="en-IN">
                <a:solidFill>
                  <a:srgbClr val="7B7B7B"/>
                </a:solidFill>
              </a:rPr>
              <a:t>Types,</a:t>
            </a:r>
            <a:r>
              <a:rPr lang="en-IN" spc="-10">
                <a:solidFill>
                  <a:srgbClr val="7B7B7B"/>
                </a:solidFill>
              </a:rPr>
              <a:t> </a:t>
            </a:r>
            <a:r>
              <a:rPr lang="en-IN">
                <a:solidFill>
                  <a:srgbClr val="7B7B7B"/>
                </a:solidFill>
              </a:rPr>
              <a:t>Roles</a:t>
            </a:r>
            <a:r>
              <a:rPr lang="en-IN" spc="-15">
                <a:solidFill>
                  <a:srgbClr val="7B7B7B"/>
                </a:solidFill>
              </a:rPr>
              <a:t> </a:t>
            </a:r>
            <a:r>
              <a:rPr lang="en-IN" spc="-25">
                <a:solidFill>
                  <a:srgbClr val="7B7B7B"/>
                </a:solidFill>
              </a:rPr>
              <a:t>and </a:t>
            </a:r>
            <a:r>
              <a:rPr lang="en-IN" spc="-10">
                <a:solidFill>
                  <a:srgbClr val="7B7B7B"/>
                </a:solidFill>
              </a:rPr>
              <a:t>Groups</a:t>
            </a:r>
          </a:p>
          <a:p>
            <a:pPr marL="184785" marR="792480" indent="-172720">
              <a:spcBef>
                <a:spcPts val="265"/>
              </a:spcBef>
              <a:buFont typeface="Wingdings"/>
              <a:buChar char=""/>
              <a:tabLst>
                <a:tab pos="185420" algn="l"/>
              </a:tabLst>
            </a:pPr>
            <a:r>
              <a:rPr lang="en-IN" sz="1100">
                <a:solidFill>
                  <a:srgbClr val="7B7B7B"/>
                </a:solidFill>
                <a:latin typeface="Tahoma"/>
                <a:cs typeface="Tahoma"/>
              </a:rPr>
              <a:t>Service</a:t>
            </a:r>
            <a:r>
              <a:rPr lang="en-IN" sz="1100" spc="-35">
                <a:solidFill>
                  <a:srgbClr val="7B7B7B"/>
                </a:solidFill>
                <a:latin typeface="Tahoma"/>
                <a:cs typeface="Tahoma"/>
              </a:rPr>
              <a:t> </a:t>
            </a:r>
            <a:r>
              <a:rPr lang="en-IN" sz="1100">
                <a:solidFill>
                  <a:srgbClr val="7B7B7B"/>
                </a:solidFill>
                <a:latin typeface="Tahoma"/>
                <a:cs typeface="Tahoma"/>
              </a:rPr>
              <a:t>Accessibility</a:t>
            </a:r>
            <a:r>
              <a:rPr lang="en-IN" sz="1100" spc="-50">
                <a:solidFill>
                  <a:srgbClr val="7B7B7B"/>
                </a:solidFill>
                <a:latin typeface="Tahoma"/>
                <a:cs typeface="Tahoma"/>
              </a:rPr>
              <a:t> </a:t>
            </a:r>
            <a:r>
              <a:rPr lang="en-IN" sz="1100">
                <a:solidFill>
                  <a:srgbClr val="7B7B7B"/>
                </a:solidFill>
                <a:latin typeface="Tahoma"/>
                <a:cs typeface="Tahoma"/>
              </a:rPr>
              <a:t>control</a:t>
            </a:r>
            <a:r>
              <a:rPr lang="en-IN" sz="1100" spc="-40">
                <a:solidFill>
                  <a:srgbClr val="7B7B7B"/>
                </a:solidFill>
                <a:latin typeface="Tahoma"/>
                <a:cs typeface="Tahoma"/>
              </a:rPr>
              <a:t> </a:t>
            </a:r>
            <a:r>
              <a:rPr lang="en-IN" sz="1100" spc="-10">
                <a:solidFill>
                  <a:srgbClr val="7B7B7B"/>
                </a:solidFill>
                <a:latin typeface="Tahoma"/>
                <a:cs typeface="Tahoma"/>
              </a:rPr>
              <a:t>basis </a:t>
            </a:r>
            <a:r>
              <a:rPr lang="en-IN" sz="1100">
                <a:solidFill>
                  <a:srgbClr val="7B7B7B"/>
                </a:solidFill>
                <a:latin typeface="Tahoma"/>
                <a:cs typeface="Tahoma"/>
              </a:rPr>
              <a:t>User</a:t>
            </a:r>
            <a:r>
              <a:rPr lang="en-IN" sz="1100" spc="-20">
                <a:solidFill>
                  <a:srgbClr val="7B7B7B"/>
                </a:solidFill>
                <a:latin typeface="Tahoma"/>
                <a:cs typeface="Tahoma"/>
              </a:rPr>
              <a:t> </a:t>
            </a:r>
            <a:r>
              <a:rPr lang="en-IN" sz="1100">
                <a:solidFill>
                  <a:srgbClr val="7B7B7B"/>
                </a:solidFill>
                <a:latin typeface="Tahoma"/>
                <a:cs typeface="Tahoma"/>
              </a:rPr>
              <a:t>Roles</a:t>
            </a:r>
            <a:r>
              <a:rPr lang="en-IN" sz="1100" spc="-10">
                <a:solidFill>
                  <a:srgbClr val="7B7B7B"/>
                </a:solidFill>
                <a:latin typeface="Tahoma"/>
                <a:cs typeface="Tahoma"/>
              </a:rPr>
              <a:t> </a:t>
            </a:r>
            <a:r>
              <a:rPr lang="en-IN" sz="1100">
                <a:solidFill>
                  <a:srgbClr val="7B7B7B"/>
                </a:solidFill>
                <a:latin typeface="Tahoma"/>
                <a:cs typeface="Tahoma"/>
              </a:rPr>
              <a:t>&amp;</a:t>
            </a:r>
            <a:r>
              <a:rPr lang="en-IN" sz="1100" spc="-5">
                <a:solidFill>
                  <a:srgbClr val="7B7B7B"/>
                </a:solidFill>
                <a:latin typeface="Tahoma"/>
                <a:cs typeface="Tahoma"/>
              </a:rPr>
              <a:t> </a:t>
            </a:r>
            <a:r>
              <a:rPr lang="en-IN" sz="1100" spc="-10">
                <a:solidFill>
                  <a:srgbClr val="7B7B7B"/>
                </a:solidFill>
                <a:latin typeface="Tahoma"/>
                <a:cs typeface="Tahoma"/>
              </a:rPr>
              <a:t>Groups</a:t>
            </a:r>
            <a:endParaRPr lang="en-IN" sz="1100">
              <a:latin typeface="Tahoma"/>
              <a:cs typeface="Tahoma"/>
            </a:endParaRPr>
          </a:p>
          <a:p>
            <a:pPr marL="775335" marR="595630">
              <a:spcBef>
                <a:spcPts val="1145"/>
              </a:spcBef>
            </a:pPr>
            <a:r>
              <a:rPr lang="en-IN">
                <a:solidFill>
                  <a:srgbClr val="2D75B6"/>
                </a:solidFill>
              </a:rPr>
              <a:t>Easy</a:t>
            </a:r>
            <a:r>
              <a:rPr lang="en-IN" spc="-20">
                <a:solidFill>
                  <a:srgbClr val="2D75B6"/>
                </a:solidFill>
              </a:rPr>
              <a:t> </a:t>
            </a:r>
            <a:r>
              <a:rPr lang="en-IN">
                <a:solidFill>
                  <a:srgbClr val="2D75B6"/>
                </a:solidFill>
              </a:rPr>
              <a:t>UserID</a:t>
            </a:r>
            <a:r>
              <a:rPr lang="en-IN" spc="-25">
                <a:solidFill>
                  <a:srgbClr val="2D75B6"/>
                </a:solidFill>
              </a:rPr>
              <a:t> </a:t>
            </a:r>
            <a:r>
              <a:rPr lang="en-IN" spc="-50">
                <a:solidFill>
                  <a:srgbClr val="2D75B6"/>
                </a:solidFill>
              </a:rPr>
              <a:t>&amp; </a:t>
            </a:r>
            <a:r>
              <a:rPr lang="en-IN" spc="-10">
                <a:solidFill>
                  <a:srgbClr val="2D75B6"/>
                </a:solidFill>
              </a:rPr>
              <a:t>Password Recovery</a:t>
            </a:r>
          </a:p>
          <a:p>
            <a:pPr marL="836930" marR="5080" lvl="1" indent="-172720">
              <a:spcBef>
                <a:spcPts val="420"/>
              </a:spcBef>
              <a:buFont typeface="Wingdings"/>
              <a:buChar char=""/>
              <a:tabLst>
                <a:tab pos="837565" algn="l"/>
              </a:tabLst>
            </a:pPr>
            <a:r>
              <a:rPr lang="en-IN" sz="1100" spc="-10">
                <a:solidFill>
                  <a:srgbClr val="2D75B6"/>
                </a:solidFill>
                <a:latin typeface="Tahoma"/>
                <a:cs typeface="Tahoma"/>
              </a:rPr>
              <a:t>Two-</a:t>
            </a:r>
            <a:r>
              <a:rPr lang="en-IN" sz="1100">
                <a:solidFill>
                  <a:srgbClr val="2D75B6"/>
                </a:solidFill>
                <a:latin typeface="Tahoma"/>
                <a:cs typeface="Tahoma"/>
              </a:rPr>
              <a:t>step</a:t>
            </a:r>
            <a:r>
              <a:rPr lang="en-IN" sz="1100" spc="-40">
                <a:solidFill>
                  <a:srgbClr val="2D75B6"/>
                </a:solidFill>
                <a:latin typeface="Tahoma"/>
                <a:cs typeface="Tahoma"/>
              </a:rPr>
              <a:t> </a:t>
            </a:r>
            <a:r>
              <a:rPr lang="en-IN" sz="1100">
                <a:solidFill>
                  <a:srgbClr val="2D75B6"/>
                </a:solidFill>
                <a:latin typeface="Tahoma"/>
                <a:cs typeface="Tahoma"/>
              </a:rPr>
              <a:t>easy</a:t>
            </a:r>
            <a:r>
              <a:rPr lang="en-IN" sz="1100" spc="-5">
                <a:solidFill>
                  <a:srgbClr val="2D75B6"/>
                </a:solidFill>
                <a:latin typeface="Tahoma"/>
                <a:cs typeface="Tahoma"/>
              </a:rPr>
              <a:t> </a:t>
            </a:r>
            <a:r>
              <a:rPr lang="en-IN" sz="1100">
                <a:solidFill>
                  <a:srgbClr val="2D75B6"/>
                </a:solidFill>
                <a:latin typeface="Tahoma"/>
                <a:cs typeface="Tahoma"/>
              </a:rPr>
              <a:t>User</a:t>
            </a:r>
            <a:r>
              <a:rPr lang="en-IN" sz="1100" spc="-5">
                <a:solidFill>
                  <a:srgbClr val="2D75B6"/>
                </a:solidFill>
                <a:latin typeface="Tahoma"/>
                <a:cs typeface="Tahoma"/>
              </a:rPr>
              <a:t> </a:t>
            </a:r>
            <a:r>
              <a:rPr lang="en-IN" sz="1100">
                <a:solidFill>
                  <a:srgbClr val="2D75B6"/>
                </a:solidFill>
                <a:latin typeface="Tahoma"/>
                <a:cs typeface="Tahoma"/>
              </a:rPr>
              <a:t>ID &amp;</a:t>
            </a:r>
            <a:r>
              <a:rPr lang="en-IN" sz="1100" spc="-5">
                <a:solidFill>
                  <a:srgbClr val="2D75B6"/>
                </a:solidFill>
                <a:latin typeface="Tahoma"/>
                <a:cs typeface="Tahoma"/>
              </a:rPr>
              <a:t> </a:t>
            </a:r>
            <a:r>
              <a:rPr lang="en-IN" sz="1100" spc="-10">
                <a:solidFill>
                  <a:srgbClr val="2D75B6"/>
                </a:solidFill>
                <a:latin typeface="Tahoma"/>
                <a:cs typeface="Tahoma"/>
              </a:rPr>
              <a:t>Password </a:t>
            </a:r>
            <a:r>
              <a:rPr lang="en-IN" sz="1100">
                <a:solidFill>
                  <a:srgbClr val="2D75B6"/>
                </a:solidFill>
                <a:latin typeface="Tahoma"/>
                <a:cs typeface="Tahoma"/>
              </a:rPr>
              <a:t>Recovery through</a:t>
            </a:r>
            <a:r>
              <a:rPr lang="en-IN" sz="1100" spc="-15">
                <a:solidFill>
                  <a:srgbClr val="2D75B6"/>
                </a:solidFill>
                <a:latin typeface="Tahoma"/>
                <a:cs typeface="Tahoma"/>
              </a:rPr>
              <a:t> </a:t>
            </a:r>
            <a:r>
              <a:rPr lang="en-IN" sz="1100">
                <a:solidFill>
                  <a:srgbClr val="2D75B6"/>
                </a:solidFill>
                <a:latin typeface="Tahoma"/>
                <a:cs typeface="Tahoma"/>
              </a:rPr>
              <a:t>PAN</a:t>
            </a:r>
            <a:r>
              <a:rPr lang="en-IN" sz="1100" spc="-5">
                <a:solidFill>
                  <a:srgbClr val="2D75B6"/>
                </a:solidFill>
                <a:latin typeface="Tahoma"/>
                <a:cs typeface="Tahoma"/>
              </a:rPr>
              <a:t> </a:t>
            </a:r>
            <a:r>
              <a:rPr lang="en-IN" sz="1100">
                <a:solidFill>
                  <a:srgbClr val="2D75B6"/>
                </a:solidFill>
                <a:latin typeface="Tahoma"/>
                <a:cs typeface="Tahoma"/>
              </a:rPr>
              <a:t>&amp;</a:t>
            </a:r>
            <a:r>
              <a:rPr lang="en-IN" sz="1100" spc="-20">
                <a:solidFill>
                  <a:srgbClr val="2D75B6"/>
                </a:solidFill>
                <a:latin typeface="Tahoma"/>
                <a:cs typeface="Tahoma"/>
              </a:rPr>
              <a:t> Hint </a:t>
            </a:r>
            <a:r>
              <a:rPr lang="en-IN" sz="1100">
                <a:solidFill>
                  <a:srgbClr val="2D75B6"/>
                </a:solidFill>
                <a:latin typeface="Tahoma"/>
                <a:cs typeface="Tahoma"/>
              </a:rPr>
              <a:t>Question</a:t>
            </a:r>
            <a:r>
              <a:rPr lang="en-IN" sz="1100" spc="-55">
                <a:solidFill>
                  <a:srgbClr val="2D75B6"/>
                </a:solidFill>
                <a:latin typeface="Tahoma"/>
                <a:cs typeface="Tahoma"/>
              </a:rPr>
              <a:t> </a:t>
            </a:r>
            <a:r>
              <a:rPr lang="en-IN" sz="1100" spc="-10">
                <a:solidFill>
                  <a:srgbClr val="2D75B6"/>
                </a:solidFill>
                <a:latin typeface="Tahoma"/>
                <a:cs typeface="Tahoma"/>
              </a:rPr>
              <a:t>validation</a:t>
            </a:r>
            <a:endParaRPr lang="en-IN" sz="1100" dirty="0">
              <a:latin typeface="Tahoma"/>
              <a:cs typeface="Tahoma"/>
            </a:endParaRPr>
          </a:p>
        </p:txBody>
      </p:sp>
    </p:spTree>
    <p:extLst>
      <p:ext uri="{BB962C8B-B14F-4D97-AF65-F5344CB8AC3E}">
        <p14:creationId xmlns:p14="http://schemas.microsoft.com/office/powerpoint/2010/main" val="351232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981" y="42849"/>
            <a:ext cx="10553494" cy="976312"/>
          </a:xfrm>
        </p:spPr>
        <p:txBody>
          <a:bodyPr/>
          <a:lstStyle/>
          <a:p>
            <a:r>
              <a:rPr lang="en-US" sz="2400" b="0" dirty="0">
                <a:solidFill>
                  <a:schemeClr val="accent1"/>
                </a:solidFill>
              </a:rPr>
              <a:t>Types of Users in V3</a:t>
            </a:r>
            <a:endParaRPr lang="en-IN" sz="1600" dirty="0">
              <a:solidFill>
                <a:srgbClr val="336699"/>
              </a:solidFill>
            </a:endParaRPr>
          </a:p>
        </p:txBody>
      </p:sp>
      <p:graphicFrame>
        <p:nvGraphicFramePr>
          <p:cNvPr id="2" name="Table 1">
            <a:extLst>
              <a:ext uri="{FF2B5EF4-FFF2-40B4-BE49-F238E27FC236}">
                <a16:creationId xmlns:a16="http://schemas.microsoft.com/office/drawing/2014/main" id="{46F788EB-32E8-0565-6867-89937AC4993F}"/>
              </a:ext>
            </a:extLst>
          </p:cNvPr>
          <p:cNvGraphicFramePr>
            <a:graphicFrameLocks noGrp="1"/>
          </p:cNvGraphicFramePr>
          <p:nvPr>
            <p:extLst>
              <p:ext uri="{D42A27DB-BD31-4B8C-83A1-F6EECF244321}">
                <p14:modId xmlns:p14="http://schemas.microsoft.com/office/powerpoint/2010/main" val="3512121905"/>
              </p:ext>
            </p:extLst>
          </p:nvPr>
        </p:nvGraphicFramePr>
        <p:xfrm>
          <a:off x="418981" y="1019161"/>
          <a:ext cx="11779369" cy="5838839"/>
        </p:xfrm>
        <a:graphic>
          <a:graphicData uri="http://schemas.openxmlformats.org/drawingml/2006/table">
            <a:tbl>
              <a:tblPr firstRow="1" firstCol="1" bandRow="1"/>
              <a:tblGrid>
                <a:gridCol w="1612225">
                  <a:extLst>
                    <a:ext uri="{9D8B030D-6E8A-4147-A177-3AD203B41FA5}">
                      <a16:colId xmlns:a16="http://schemas.microsoft.com/office/drawing/2014/main" val="568182507"/>
                    </a:ext>
                  </a:extLst>
                </a:gridCol>
                <a:gridCol w="1180156">
                  <a:extLst>
                    <a:ext uri="{9D8B030D-6E8A-4147-A177-3AD203B41FA5}">
                      <a16:colId xmlns:a16="http://schemas.microsoft.com/office/drawing/2014/main" val="1872884918"/>
                    </a:ext>
                  </a:extLst>
                </a:gridCol>
                <a:gridCol w="8986988">
                  <a:extLst>
                    <a:ext uri="{9D8B030D-6E8A-4147-A177-3AD203B41FA5}">
                      <a16:colId xmlns:a16="http://schemas.microsoft.com/office/drawing/2014/main" val="2816266602"/>
                    </a:ext>
                  </a:extLst>
                </a:gridCol>
              </a:tblGrid>
              <a:tr h="3601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a:lnSpc>
                          <a:spcPct val="100000"/>
                        </a:lnSpc>
                        <a:spcAft>
                          <a:spcPts val="0"/>
                        </a:spcAft>
                      </a:pPr>
                      <a:r>
                        <a:rPr lang="en-IN" sz="1600" dirty="0">
                          <a:solidFill>
                            <a:schemeClr val="tx1"/>
                          </a:solidFill>
                          <a:effectLst/>
                        </a:rPr>
                        <a:t>User role</a:t>
                      </a:r>
                      <a:endParaRPr lang="en-IN"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a:lnSpc>
                          <a:spcPct val="100000"/>
                        </a:lnSpc>
                        <a:spcAft>
                          <a:spcPts val="0"/>
                        </a:spcAft>
                      </a:pPr>
                      <a:r>
                        <a:rPr lang="en-IN" sz="1600" dirty="0">
                          <a:solidFill>
                            <a:schemeClr val="tx1"/>
                          </a:solidFill>
                          <a:effectLst/>
                        </a:rPr>
                        <a:t>User Group</a:t>
                      </a:r>
                      <a:endParaRPr lang="en-IN"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a:lnSpc>
                          <a:spcPct val="100000"/>
                        </a:lnSpc>
                        <a:spcAft>
                          <a:spcPts val="0"/>
                        </a:spcAft>
                      </a:pPr>
                      <a:r>
                        <a:rPr lang="en-IN" sz="1600" dirty="0">
                          <a:solidFill>
                            <a:schemeClr val="tx1"/>
                          </a:solidFill>
                          <a:effectLst/>
                        </a:rPr>
                        <a:t>Description</a:t>
                      </a:r>
                      <a:endParaRPr lang="en-IN"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79940941"/>
                  </a:ext>
                </a:extLst>
              </a:tr>
              <a:tr h="37108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a:lnSpc>
                          <a:spcPct val="100000"/>
                        </a:lnSpc>
                        <a:spcAft>
                          <a:spcPts val="0"/>
                        </a:spcAft>
                      </a:pPr>
                      <a:r>
                        <a:rPr lang="en-IN" sz="1100" dirty="0">
                          <a:solidFill>
                            <a:schemeClr val="tx1"/>
                          </a:solidFill>
                          <a:effectLst/>
                        </a:rPr>
                        <a:t>Registered user</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lnSpc>
                          <a:spcPct val="100000"/>
                        </a:lnSpc>
                        <a:spcAft>
                          <a:spcPts val="0"/>
                        </a:spcAft>
                      </a:pPr>
                      <a:r>
                        <a:rPr lang="en-IN" sz="1100" kern="1200" dirty="0">
                          <a:solidFill>
                            <a:schemeClr val="tx1"/>
                          </a:solidFill>
                          <a:effectLst/>
                          <a:latin typeface="+mn-lt"/>
                          <a:ea typeface="+mn-ea"/>
                          <a:cs typeface="+mn-cs"/>
                        </a:rPr>
                        <a:t>Registered user</a:t>
                      </a:r>
                    </a:p>
                  </a:txBody>
                  <a:tcPr marL="42218" marR="4221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nSpc>
                          <a:spcPct val="100000"/>
                        </a:lnSpc>
                        <a:spcAft>
                          <a:spcPts val="0"/>
                        </a:spcAft>
                      </a:pPr>
                      <a:r>
                        <a:rPr lang="en-IN" sz="1100" dirty="0">
                          <a:solidFill>
                            <a:schemeClr val="tx1"/>
                          </a:solidFill>
                          <a:effectLst/>
                        </a:rPr>
                        <a:t>Registered users comprise of individuals with access to the basic services of MCA portal such as e-book, e-consultation, Master Data services, View Public Document services and filing of complaints. In LLP  module user can file RUN &amp; Fillip forms</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40000"/>
                      </a:srgbClr>
                    </a:solidFill>
                  </a:tcPr>
                </a:tc>
                <a:extLst>
                  <a:ext uri="{0D108BD9-81ED-4DB2-BD59-A6C34878D82A}">
                    <a16:rowId xmlns:a16="http://schemas.microsoft.com/office/drawing/2014/main" val="4210657443"/>
                  </a:ext>
                </a:extLst>
              </a:tr>
              <a:tr h="5566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a:lnSpc>
                          <a:spcPct val="100000"/>
                        </a:lnSpc>
                        <a:spcAft>
                          <a:spcPts val="0"/>
                        </a:spcAft>
                      </a:pPr>
                      <a:r>
                        <a:rPr lang="en-IN" sz="1100" dirty="0">
                          <a:solidFill>
                            <a:schemeClr val="tx1"/>
                          </a:solidFill>
                          <a:effectLst/>
                        </a:rPr>
                        <a:t>Company/LLP user</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lnSpc>
                          <a:spcPct val="100000"/>
                        </a:lnSpc>
                        <a:spcAft>
                          <a:spcPts val="0"/>
                        </a:spcAft>
                      </a:pPr>
                      <a:r>
                        <a:rPr lang="en-IN" sz="1100" kern="1200" dirty="0">
                          <a:solidFill>
                            <a:schemeClr val="tx1"/>
                          </a:solidFill>
                          <a:effectLst/>
                          <a:latin typeface="+mn-lt"/>
                          <a:ea typeface="+mn-ea"/>
                          <a:cs typeface="+mn-cs"/>
                        </a:rPr>
                        <a:t>Business user</a:t>
                      </a: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nSpc>
                          <a:spcPct val="100000"/>
                        </a:lnSpc>
                        <a:spcAft>
                          <a:spcPts val="0"/>
                        </a:spcAft>
                      </a:pPr>
                      <a:r>
                        <a:rPr lang="en-IN" sz="1100" dirty="0">
                          <a:solidFill>
                            <a:schemeClr val="tx1"/>
                          </a:solidFill>
                          <a:effectLst/>
                        </a:rPr>
                        <a:t>This would be the account for the company/LLP. This user account will have access to all MCA FO services in relation to respective company/LLP. This user can also authorise Manager/Secretary/officer in default/ Authorised Representative to act on its behalf. In addition, all the basic services available to Registered user will be available to this user role.</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20000"/>
                      </a:srgbClr>
                    </a:solidFill>
                  </a:tcPr>
                </a:tc>
                <a:extLst>
                  <a:ext uri="{0D108BD9-81ED-4DB2-BD59-A6C34878D82A}">
                    <a16:rowId xmlns:a16="http://schemas.microsoft.com/office/drawing/2014/main" val="658765228"/>
                  </a:ext>
                </a:extLst>
              </a:tr>
              <a:tr h="104992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a:lnSpc>
                          <a:spcPct val="100000"/>
                        </a:lnSpc>
                        <a:spcAft>
                          <a:spcPts val="0"/>
                        </a:spcAft>
                      </a:pPr>
                      <a:r>
                        <a:rPr lang="en-IN" sz="1100" dirty="0">
                          <a:solidFill>
                            <a:schemeClr val="tx1"/>
                          </a:solidFill>
                          <a:effectLst/>
                        </a:rPr>
                        <a:t>Director/Designated Partner</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lnSpc>
                          <a:spcPct val="100000"/>
                        </a:lnSpc>
                        <a:spcAft>
                          <a:spcPts val="0"/>
                        </a:spcAft>
                      </a:pPr>
                      <a:r>
                        <a:rPr lang="en-IN" sz="1100" kern="1200" dirty="0">
                          <a:solidFill>
                            <a:schemeClr val="tx1"/>
                          </a:solidFill>
                          <a:effectLst/>
                          <a:latin typeface="+mn-lt"/>
                          <a:ea typeface="+mn-ea"/>
                          <a:cs typeface="+mn-cs"/>
                        </a:rPr>
                        <a:t>Business user</a:t>
                      </a: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nSpc>
                          <a:spcPct val="100000"/>
                        </a:lnSpc>
                        <a:spcAft>
                          <a:spcPts val="0"/>
                        </a:spcAft>
                      </a:pPr>
                      <a:r>
                        <a:rPr lang="en-IN" sz="1100" dirty="0">
                          <a:solidFill>
                            <a:schemeClr val="tx1"/>
                          </a:solidFill>
                          <a:effectLst/>
                        </a:rPr>
                        <a:t>Any individual who is appointed as a Director in a company or a designated partner in an LLP. These users would have following functionalities:</a:t>
                      </a:r>
                    </a:p>
                    <a:p>
                      <a:pPr marL="0" lvl="0" indent="-342900">
                        <a:lnSpc>
                          <a:spcPct val="100000"/>
                        </a:lnSpc>
                        <a:spcAft>
                          <a:spcPts val="0"/>
                        </a:spcAft>
                        <a:buFont typeface="+mj-lt"/>
                        <a:buAutoNum type="alphaLcPeriod"/>
                      </a:pPr>
                      <a:r>
                        <a:rPr lang="en-IN" sz="1100" dirty="0">
                          <a:solidFill>
                            <a:schemeClr val="tx1"/>
                          </a:solidFill>
                          <a:effectLst/>
                        </a:rPr>
                        <a:t>Access to all basic services available to Registered user</a:t>
                      </a:r>
                    </a:p>
                    <a:p>
                      <a:pPr marL="0" lvl="0" indent="-342900">
                        <a:lnSpc>
                          <a:spcPct val="100000"/>
                        </a:lnSpc>
                        <a:spcAft>
                          <a:spcPts val="0"/>
                        </a:spcAft>
                        <a:buFont typeface="+mj-lt"/>
                        <a:buAutoNum type="alphaLcPeriod"/>
                      </a:pPr>
                      <a:r>
                        <a:rPr lang="en-IN" sz="1100" dirty="0">
                          <a:solidFill>
                            <a:schemeClr val="tx1"/>
                          </a:solidFill>
                          <a:effectLst/>
                        </a:rPr>
                        <a:t>Access to all MCA FO services (including e-filing services and e-adjudication services) in relation to the company/LLP where they are currently appointed </a:t>
                      </a:r>
                    </a:p>
                    <a:p>
                      <a:pPr marL="0" lvl="0" indent="-342900">
                        <a:lnSpc>
                          <a:spcPct val="100000"/>
                        </a:lnSpc>
                        <a:spcAft>
                          <a:spcPts val="0"/>
                        </a:spcAft>
                        <a:buFont typeface="+mj-lt"/>
                        <a:buAutoNum type="alphaLcPeriod"/>
                      </a:pPr>
                      <a:r>
                        <a:rPr lang="en-IN" sz="1100" dirty="0">
                          <a:solidFill>
                            <a:schemeClr val="tx1"/>
                          </a:solidFill>
                          <a:effectLst/>
                        </a:rPr>
                        <a:t>Right to authorise Manager/Secretary/officer in default/Authorised Representative to access MCA FO services (e-filing and e-adjudication services) on behalf of the company/LLP</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40000"/>
                      </a:srgbClr>
                    </a:solidFill>
                  </a:tcPr>
                </a:tc>
                <a:extLst>
                  <a:ext uri="{0D108BD9-81ED-4DB2-BD59-A6C34878D82A}">
                    <a16:rowId xmlns:a16="http://schemas.microsoft.com/office/drawing/2014/main" val="1559865195"/>
                  </a:ext>
                </a:extLst>
              </a:tr>
              <a:tr h="5566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a:lnSpc>
                          <a:spcPct val="100000"/>
                        </a:lnSpc>
                        <a:spcAft>
                          <a:spcPts val="0"/>
                        </a:spcAft>
                      </a:pPr>
                      <a:r>
                        <a:rPr lang="en-IN" sz="1100">
                          <a:solidFill>
                            <a:schemeClr val="tx1"/>
                          </a:solidFill>
                          <a:effectLst/>
                        </a:rPr>
                        <a:t>Professional user</a:t>
                      </a:r>
                      <a:endParaRPr lang="en-IN"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lnSpc>
                          <a:spcPct val="100000"/>
                        </a:lnSpc>
                        <a:spcAft>
                          <a:spcPts val="0"/>
                        </a:spcAft>
                      </a:pPr>
                      <a:r>
                        <a:rPr lang="en-IN" sz="1100" kern="1200" dirty="0">
                          <a:solidFill>
                            <a:schemeClr val="tx1"/>
                          </a:solidFill>
                          <a:effectLst/>
                          <a:latin typeface="+mn-lt"/>
                          <a:ea typeface="+mn-ea"/>
                          <a:cs typeface="+mn-cs"/>
                        </a:rPr>
                        <a:t>Business user</a:t>
                      </a: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nSpc>
                          <a:spcPct val="100000"/>
                        </a:lnSpc>
                        <a:spcAft>
                          <a:spcPts val="0"/>
                        </a:spcAft>
                      </a:pPr>
                      <a:r>
                        <a:rPr lang="en-IN" sz="1100" dirty="0">
                          <a:solidFill>
                            <a:schemeClr val="tx1"/>
                          </a:solidFill>
                          <a:effectLst/>
                        </a:rPr>
                        <a:t>This category comprises of professionals which are Company Secretary, Chartered Accountant or Cost Accountants. They will be able to access all MCA FO services for any company/LLP. Professional user will not be required to obtain any authorization from the company/LLP. In addition, all the basic services available to Registered user will be available to this user role</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20000"/>
                      </a:srgbClr>
                    </a:solidFill>
                  </a:tcPr>
                </a:tc>
                <a:extLst>
                  <a:ext uri="{0D108BD9-81ED-4DB2-BD59-A6C34878D82A}">
                    <a16:rowId xmlns:a16="http://schemas.microsoft.com/office/drawing/2014/main" val="2979989174"/>
                  </a:ext>
                </a:extLst>
              </a:tr>
              <a:tr h="56403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a:lnSpc>
                          <a:spcPct val="100000"/>
                        </a:lnSpc>
                        <a:spcAft>
                          <a:spcPts val="0"/>
                        </a:spcAft>
                      </a:pPr>
                      <a:r>
                        <a:rPr lang="en-IN" sz="1100" dirty="0">
                          <a:solidFill>
                            <a:schemeClr val="tx1"/>
                          </a:solidFill>
                          <a:effectLst/>
                        </a:rPr>
                        <a:t>Manager/Secretary/ Authorized representative</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lnSpc>
                          <a:spcPct val="100000"/>
                        </a:lnSpc>
                        <a:spcAft>
                          <a:spcPts val="0"/>
                        </a:spcAft>
                      </a:pPr>
                      <a:r>
                        <a:rPr lang="en-IN" sz="1100" kern="1200" dirty="0">
                          <a:solidFill>
                            <a:schemeClr val="tx1"/>
                          </a:solidFill>
                          <a:effectLst/>
                          <a:latin typeface="+mn-lt"/>
                          <a:ea typeface="+mn-ea"/>
                          <a:cs typeface="+mn-cs"/>
                        </a:rPr>
                        <a:t>Business user</a:t>
                      </a: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nSpc>
                          <a:spcPct val="100000"/>
                        </a:lnSpc>
                        <a:spcAft>
                          <a:spcPts val="0"/>
                        </a:spcAft>
                      </a:pPr>
                      <a:r>
                        <a:rPr lang="en-IN" sz="1100" dirty="0">
                          <a:solidFill>
                            <a:schemeClr val="tx1"/>
                          </a:solidFill>
                          <a:effectLst/>
                        </a:rPr>
                        <a:t>These users will have access to all MCA FO services (including e-filing services and e-consultation services), in relation to the company/LLP wherein they have been authorized to perform such services. In addition, all the basic services available to Registered user will be available to this user role.</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40000"/>
                      </a:srgbClr>
                    </a:solidFill>
                  </a:tcPr>
                </a:tc>
                <a:extLst>
                  <a:ext uri="{0D108BD9-81ED-4DB2-BD59-A6C34878D82A}">
                    <a16:rowId xmlns:a16="http://schemas.microsoft.com/office/drawing/2014/main" val="794765593"/>
                  </a:ext>
                </a:extLst>
              </a:tr>
              <a:tr h="5566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a:lnSpc>
                          <a:spcPct val="100000"/>
                        </a:lnSpc>
                        <a:spcAft>
                          <a:spcPts val="0"/>
                        </a:spcAft>
                      </a:pPr>
                      <a:r>
                        <a:rPr lang="en-IN" sz="1100" dirty="0">
                          <a:solidFill>
                            <a:schemeClr val="tx1"/>
                          </a:solidFill>
                          <a:effectLst/>
                        </a:rPr>
                        <a:t>Officer in default</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lnSpc>
                          <a:spcPct val="100000"/>
                        </a:lnSpc>
                        <a:spcAft>
                          <a:spcPts val="0"/>
                        </a:spcAft>
                      </a:pPr>
                      <a:r>
                        <a:rPr lang="en-IN" sz="1100" kern="1200" dirty="0">
                          <a:solidFill>
                            <a:schemeClr val="tx1"/>
                          </a:solidFill>
                          <a:effectLst/>
                          <a:latin typeface="+mn-lt"/>
                          <a:ea typeface="+mn-ea"/>
                          <a:cs typeface="+mn-cs"/>
                        </a:rPr>
                        <a:t>Business user</a:t>
                      </a: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nSpc>
                          <a:spcPct val="100000"/>
                        </a:lnSpc>
                        <a:spcAft>
                          <a:spcPts val="0"/>
                        </a:spcAft>
                      </a:pPr>
                      <a:r>
                        <a:rPr lang="en-IN" sz="1100" dirty="0">
                          <a:solidFill>
                            <a:schemeClr val="tx1"/>
                          </a:solidFill>
                          <a:effectLst/>
                        </a:rPr>
                        <a:t>Section 2(60) of the Companies Act, 2013 defines officer in default. The officer-in-default will have rights similar to a Manager/Secretary/Authorized representative once authorized in this regard. In addition, they would also be able to view/reply to notices linked with their PAN (under e-adjudication module) irrespective of their association with the company/LLP</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20000"/>
                      </a:srgbClr>
                    </a:solidFill>
                  </a:tcPr>
                </a:tc>
                <a:extLst>
                  <a:ext uri="{0D108BD9-81ED-4DB2-BD59-A6C34878D82A}">
                    <a16:rowId xmlns:a16="http://schemas.microsoft.com/office/drawing/2014/main" val="2428040268"/>
                  </a:ext>
                </a:extLst>
              </a:tr>
              <a:tr h="5566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0000"/>
                        </a:lnSpc>
                        <a:spcAft>
                          <a:spcPts val="0"/>
                        </a:spcAft>
                      </a:pPr>
                      <a:r>
                        <a:rPr lang="en-IN" sz="1100" b="1" kern="1200" dirty="0">
                          <a:solidFill>
                            <a:schemeClr val="tx1"/>
                          </a:solidFill>
                          <a:effectLst/>
                          <a:latin typeface="Calibri" panose="020F0502020204030204"/>
                          <a:ea typeface="+mn-ea"/>
                          <a:cs typeface="+mn-cs"/>
                        </a:rPr>
                        <a:t>Nodal Officer-IEPF </a:t>
                      </a: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lnSpc>
                          <a:spcPct val="100000"/>
                        </a:lnSpc>
                        <a:spcAft>
                          <a:spcPts val="0"/>
                        </a:spcAft>
                      </a:pPr>
                      <a:r>
                        <a:rPr lang="en-IN" sz="1100" kern="1200" dirty="0">
                          <a:solidFill>
                            <a:schemeClr val="tx1"/>
                          </a:solidFill>
                          <a:effectLst/>
                          <a:latin typeface="+mn-lt"/>
                          <a:ea typeface="+mn-ea"/>
                          <a:cs typeface="+mn-cs"/>
                        </a:rPr>
                        <a:t>Business user</a:t>
                      </a: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nSpc>
                          <a:spcPct val="100000"/>
                        </a:lnSpc>
                        <a:spcAft>
                          <a:spcPts val="0"/>
                        </a:spcAft>
                      </a:pPr>
                      <a:r>
                        <a:rPr lang="en-IN" sz="1100" dirty="0">
                          <a:solidFill>
                            <a:schemeClr val="tx1"/>
                          </a:solidFill>
                          <a:effectLst/>
                        </a:rPr>
                        <a:t>These include Director or Chief financial Officer or Company Secretary of the company, who are appointed for the purposes of verification of claims and coordination with Investor Education and Protection Fund Authority. In addition, all the basic services available to Registered user will be available to this user role.</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40000"/>
                      </a:srgbClr>
                    </a:solidFill>
                  </a:tcPr>
                </a:tc>
                <a:extLst>
                  <a:ext uri="{0D108BD9-81ED-4DB2-BD59-A6C34878D82A}">
                    <a16:rowId xmlns:a16="http://schemas.microsoft.com/office/drawing/2014/main" val="77487368"/>
                  </a:ext>
                </a:extLst>
              </a:tr>
              <a:tr h="52496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lnSpc>
                          <a:spcPct val="100000"/>
                        </a:lnSpc>
                        <a:spcAft>
                          <a:spcPts val="0"/>
                        </a:spcAft>
                      </a:pPr>
                      <a:r>
                        <a:rPr lang="en-IN" sz="1100" b="1" kern="1200" dirty="0">
                          <a:solidFill>
                            <a:schemeClr val="tx1"/>
                          </a:solidFill>
                          <a:effectLst/>
                          <a:latin typeface="Calibri" panose="020F0502020204030204"/>
                          <a:ea typeface="+mn-ea"/>
                          <a:cs typeface="+mn-cs"/>
                        </a:rPr>
                        <a:t>Deputy Nodal Officer-IEPF</a:t>
                      </a: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lnSpc>
                          <a:spcPct val="100000"/>
                        </a:lnSpc>
                        <a:spcAft>
                          <a:spcPts val="0"/>
                        </a:spcAft>
                      </a:pPr>
                      <a:r>
                        <a:rPr lang="en-IN" sz="1100" kern="1200" dirty="0">
                          <a:solidFill>
                            <a:schemeClr val="tx1"/>
                          </a:solidFill>
                          <a:effectLst/>
                          <a:latin typeface="+mn-lt"/>
                          <a:ea typeface="+mn-ea"/>
                          <a:cs typeface="+mn-cs"/>
                        </a:rPr>
                        <a:t>Business user</a:t>
                      </a: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1D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nSpc>
                          <a:spcPct val="100000"/>
                        </a:lnSpc>
                        <a:spcAft>
                          <a:spcPts val="0"/>
                        </a:spcAft>
                      </a:pPr>
                      <a:r>
                        <a:rPr lang="en-IN" sz="1100" dirty="0">
                          <a:solidFill>
                            <a:schemeClr val="tx1"/>
                          </a:solidFill>
                          <a:effectLst/>
                        </a:rPr>
                        <a:t>A company may appoint one or more Officer as Deputy Nodal Officer to assist the Nodal Officer for the purposes of verification of claim and for coordination with Investor Education and Protection Fund Authority. In addition, all the basic services available to Registered user will be available to this user role.</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1DA">
                        <a:tint val="20000"/>
                      </a:srgbClr>
                    </a:solidFill>
                  </a:tcPr>
                </a:tc>
                <a:extLst>
                  <a:ext uri="{0D108BD9-81ED-4DB2-BD59-A6C34878D82A}">
                    <a16:rowId xmlns:a16="http://schemas.microsoft.com/office/drawing/2014/main" val="2204642010"/>
                  </a:ext>
                </a:extLst>
              </a:tr>
              <a:tr h="742177">
                <a:tc>
                  <a:txBody>
                    <a:bodyPr/>
                    <a:lstStyle/>
                    <a:p>
                      <a:pPr marL="0" algn="ctr" defTabSz="914400" rtl="0" eaLnBrk="1" latinLnBrk="0" hangingPunct="1">
                        <a:lnSpc>
                          <a:spcPct val="100000"/>
                        </a:lnSpc>
                        <a:spcAft>
                          <a:spcPts val="0"/>
                        </a:spcAft>
                      </a:pPr>
                      <a:r>
                        <a:rPr lang="en-US" sz="1100" b="1" kern="1200" dirty="0">
                          <a:solidFill>
                            <a:schemeClr val="tx1"/>
                          </a:solidFill>
                          <a:effectLst/>
                          <a:latin typeface="Calibri" panose="020F0502020204030204"/>
                          <a:ea typeface="+mn-ea"/>
                          <a:cs typeface="+mn-cs"/>
                        </a:rPr>
                        <a:t>Professional Staff Member</a:t>
                      </a:r>
                      <a:endParaRPr lang="en-IN" sz="1100" b="1" kern="1200" dirty="0">
                        <a:solidFill>
                          <a:schemeClr val="tx1"/>
                        </a:solidFill>
                        <a:effectLst/>
                        <a:latin typeface="Calibri" panose="020F0502020204030204"/>
                        <a:ea typeface="+mn-ea"/>
                        <a:cs typeface="+mn-cs"/>
                      </a:endParaRPr>
                    </a:p>
                  </a:txBody>
                  <a:tcPr marL="42218" marR="42218"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100" dirty="0">
                          <a:solidFill>
                            <a:schemeClr val="tx1"/>
                          </a:solidFill>
                          <a:effectLst/>
                        </a:rPr>
                        <a:t>Business user</a:t>
                      </a:r>
                      <a:endParaRPr lang="en-IN"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218" marR="4221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20000"/>
                      </a:srgbClr>
                    </a:solidFill>
                  </a:tcPr>
                </a:tc>
                <a:tc>
                  <a:txBody>
                    <a:bodyPr/>
                    <a:lstStyle/>
                    <a:p>
                      <a:pPr marL="0" lvl="0" indent="0" algn="l" defTabSz="914400" rtl="0" eaLnBrk="1" latinLnBrk="0" hangingPunct="1">
                        <a:lnSpc>
                          <a:spcPct val="100000"/>
                        </a:lnSpc>
                        <a:spcAft>
                          <a:spcPts val="0"/>
                        </a:spcAft>
                        <a:buFont typeface="Calibri" panose="020F0502020204030204" pitchFamily="34" charset="0"/>
                        <a:buNone/>
                      </a:pPr>
                      <a:r>
                        <a:rPr lang="en-US" sz="1100" kern="1200" dirty="0">
                          <a:solidFill>
                            <a:schemeClr val="tx1"/>
                          </a:solidFill>
                          <a:effectLst/>
                          <a:latin typeface="Calibri" panose="020F0502020204030204"/>
                          <a:ea typeface="+mn-ea"/>
                          <a:cs typeface="+mn-cs"/>
                        </a:rPr>
                        <a:t>Professional Staff Member refers to any person who is with or on behalf of a Professional of ICSI/ICAI/ICWAI as a staff. </a:t>
                      </a:r>
                      <a:endParaRPr lang="en-IN" sz="1100" kern="1200" dirty="0">
                        <a:solidFill>
                          <a:schemeClr val="tx1"/>
                        </a:solidFill>
                        <a:effectLst/>
                        <a:latin typeface="Calibri" panose="020F0502020204030204"/>
                        <a:ea typeface="+mn-ea"/>
                        <a:cs typeface="+mn-cs"/>
                      </a:endParaRPr>
                    </a:p>
                    <a:p>
                      <a:pPr marL="0" lvl="0" indent="0" algn="l" defTabSz="914400" rtl="0" eaLnBrk="1" latinLnBrk="0" hangingPunct="1">
                        <a:lnSpc>
                          <a:spcPct val="100000"/>
                        </a:lnSpc>
                        <a:spcAft>
                          <a:spcPts val="0"/>
                        </a:spcAft>
                        <a:buFont typeface="Calibri" panose="020F0502020204030204" pitchFamily="34" charset="0"/>
                        <a:buNone/>
                      </a:pPr>
                      <a:r>
                        <a:rPr lang="en-US" sz="1100" kern="1200" dirty="0">
                          <a:solidFill>
                            <a:schemeClr val="tx1"/>
                          </a:solidFill>
                          <a:effectLst/>
                          <a:latin typeface="Calibri" panose="020F0502020204030204"/>
                          <a:ea typeface="+mn-ea"/>
                          <a:cs typeface="+mn-cs"/>
                        </a:rPr>
                        <a:t> Such members include:</a:t>
                      </a:r>
                      <a:endParaRPr lang="en-IN" sz="1100" kern="1200" dirty="0">
                        <a:solidFill>
                          <a:schemeClr val="tx1"/>
                        </a:solidFill>
                        <a:effectLst/>
                        <a:latin typeface="Calibri" panose="020F0502020204030204"/>
                        <a:ea typeface="+mn-ea"/>
                        <a:cs typeface="+mn-cs"/>
                      </a:endParaRPr>
                    </a:p>
                    <a:p>
                      <a:pPr marL="0" lvl="0" indent="-342900" algn="l" defTabSz="914400" rtl="0" eaLnBrk="1" latinLnBrk="0" hangingPunct="1">
                        <a:lnSpc>
                          <a:spcPct val="100000"/>
                        </a:lnSpc>
                        <a:spcAft>
                          <a:spcPts val="0"/>
                        </a:spcAft>
                        <a:buFont typeface="Calibri" panose="020F0502020204030204" pitchFamily="34" charset="0"/>
                        <a:buChar char="-"/>
                      </a:pPr>
                      <a:r>
                        <a:rPr lang="en-US" sz="1100" kern="1200" dirty="0">
                          <a:solidFill>
                            <a:schemeClr val="tx1"/>
                          </a:solidFill>
                          <a:effectLst/>
                          <a:latin typeface="Calibri" panose="020F0502020204030204"/>
                          <a:ea typeface="+mn-ea"/>
                          <a:cs typeface="+mn-cs"/>
                        </a:rPr>
                        <a:t>trainees of the professional firms</a:t>
                      </a:r>
                      <a:endParaRPr lang="en-IN" sz="1100" kern="1200" dirty="0">
                        <a:solidFill>
                          <a:schemeClr val="tx1"/>
                        </a:solidFill>
                        <a:effectLst/>
                        <a:latin typeface="Calibri" panose="020F0502020204030204"/>
                        <a:ea typeface="+mn-ea"/>
                        <a:cs typeface="+mn-cs"/>
                      </a:endParaRPr>
                    </a:p>
                    <a:p>
                      <a:pPr marL="0" lvl="0" indent="-342900" algn="l" defTabSz="914400" rtl="0" eaLnBrk="1" latinLnBrk="0" hangingPunct="1">
                        <a:lnSpc>
                          <a:spcPct val="100000"/>
                        </a:lnSpc>
                        <a:spcAft>
                          <a:spcPts val="0"/>
                        </a:spcAft>
                        <a:buFont typeface="Calibri" panose="020F0502020204030204" pitchFamily="34" charset="0"/>
                        <a:buChar char="-"/>
                      </a:pPr>
                      <a:r>
                        <a:rPr lang="en-US" sz="1100" kern="1200" dirty="0">
                          <a:solidFill>
                            <a:schemeClr val="tx1"/>
                          </a:solidFill>
                          <a:effectLst/>
                          <a:latin typeface="Calibri" panose="020F0502020204030204"/>
                          <a:ea typeface="+mn-ea"/>
                          <a:cs typeface="+mn-cs"/>
                        </a:rPr>
                        <a:t>non-professional members of professional firms etc.</a:t>
                      </a:r>
                      <a:endParaRPr lang="en-IN" sz="1100" kern="1200" dirty="0">
                        <a:solidFill>
                          <a:schemeClr val="tx1"/>
                        </a:solidFill>
                        <a:effectLst/>
                        <a:latin typeface="Calibri" panose="020F0502020204030204"/>
                        <a:ea typeface="+mn-ea"/>
                        <a:cs typeface="+mn-cs"/>
                      </a:endParaRPr>
                    </a:p>
                  </a:txBody>
                  <a:tcPr marL="42218" marR="42218"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1DA">
                        <a:tint val="20000"/>
                      </a:srgbClr>
                    </a:solidFill>
                  </a:tcPr>
                </a:tc>
                <a:extLst>
                  <a:ext uri="{0D108BD9-81ED-4DB2-BD59-A6C34878D82A}">
                    <a16:rowId xmlns:a16="http://schemas.microsoft.com/office/drawing/2014/main" val="103945150"/>
                  </a:ext>
                </a:extLst>
              </a:tr>
            </a:tbl>
          </a:graphicData>
        </a:graphic>
      </p:graphicFrame>
    </p:spTree>
    <p:extLst>
      <p:ext uri="{BB962C8B-B14F-4D97-AF65-F5344CB8AC3E}">
        <p14:creationId xmlns:p14="http://schemas.microsoft.com/office/powerpoint/2010/main" val="3422180400"/>
      </p:ext>
    </p:extLst>
  </p:cSld>
  <p:clrMapOvr>
    <a:masterClrMapping/>
  </p:clrMapOvr>
</p:sld>
</file>

<file path=ppt/theme/theme1.xml><?xml version="1.0" encoding="utf-8"?>
<a:theme xmlns:a="http://schemas.openxmlformats.org/drawingml/2006/main" name="636631760418292509">
  <a:themeElements>
    <a:clrScheme name="636631760418292510">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6366317604182925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nchorCtr="0"/>
      <a:lstStyle>
        <a:defPPr algn="ctr">
          <a:defRPr sz="900" b="1" dirty="0" smtClean="0">
            <a:solidFill>
              <a:schemeClr val="tx1"/>
            </a:solidFill>
            <a:latin typeface="EYInterstate Light" panose="02000506000000020004"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resentation Widescreen.potx" id="{867C0161-036A-48EB-A79D-60266658F813}" vid="{5937A9AB-3749-4767-95DA-472663940DC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9328</Words>
  <Application>Microsoft Office PowerPoint</Application>
  <PresentationFormat>Custom</PresentationFormat>
  <Paragraphs>899</Paragraphs>
  <Slides>56</Slides>
  <Notes>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56</vt:i4>
      </vt:variant>
    </vt:vector>
  </HeadingPairs>
  <TitlesOfParts>
    <vt:vector size="70" baseType="lpstr">
      <vt:lpstr>Arial</vt:lpstr>
      <vt:lpstr>Calibri</vt:lpstr>
      <vt:lpstr>Calibri Light</vt:lpstr>
      <vt:lpstr>EYInterstate</vt:lpstr>
      <vt:lpstr>EYInterstate Light</vt:lpstr>
      <vt:lpstr>Segoe UI</vt:lpstr>
      <vt:lpstr>Segoe UI Black</vt:lpstr>
      <vt:lpstr>Tahoma</vt:lpstr>
      <vt:lpstr>Times New Roman</vt:lpstr>
      <vt:lpstr>Wingdings</vt:lpstr>
      <vt:lpstr>636631760418292509</vt:lpstr>
      <vt:lpstr>Custom Design</vt:lpstr>
      <vt:lpstr>Microsoft Excel Worksheet</vt:lpstr>
      <vt:lpstr>Worksheet</vt:lpstr>
      <vt:lpstr> PRESENTATION ON MCA21 V3 Company module – Set 2 forms  23rd January 2023 Go-Live</vt:lpstr>
      <vt:lpstr>Set 2 – Forms Count</vt:lpstr>
      <vt:lpstr>Set 2– Incorporation forms</vt:lpstr>
      <vt:lpstr>Set 2– Other forms – 46 Forms</vt:lpstr>
      <vt:lpstr>Set 2 – Other forms – 46 Forms</vt:lpstr>
      <vt:lpstr>Set 2– Other forms – 46 Forms</vt:lpstr>
      <vt:lpstr>23rd January Go-Live Key Enhancements</vt:lpstr>
      <vt:lpstr>USER REGISTRATION &amp; LOGIN - HIGHLIGHTS</vt:lpstr>
      <vt:lpstr>Types of Users in V3</vt:lpstr>
      <vt:lpstr>SPICe+ PART A (Name reservation)</vt:lpstr>
      <vt:lpstr>SPICe+ PART B (Simplified Proforma for Incorporating Company Electronically Plus</vt:lpstr>
      <vt:lpstr>SPICe+ PART B (Simplified Proforma for Incorporating Company Electronically Plus)</vt:lpstr>
      <vt:lpstr>URC-1 (Application by a company for registration under section 366)</vt:lpstr>
      <vt:lpstr>URC-1 (Application by a company for registration under section 366)</vt:lpstr>
      <vt:lpstr>E-MoA (Memorandum of Association) and E-AoA (Articles of Association)</vt:lpstr>
      <vt:lpstr>INC-35 (AGILE PRO-S)</vt:lpstr>
      <vt:lpstr>INC-9 (Declaration by Subscribers and First Directors)</vt:lpstr>
      <vt:lpstr>DIR-12 (Particulars of appointment of directors and the key managerial personnel and the changes among them)</vt:lpstr>
      <vt:lpstr>DIR-12 (Particulars of appointment of directors and the key managerial personnel and the changes among them)</vt:lpstr>
      <vt:lpstr>MGT-14 (Filing of Resolutions and agreements to the Registrar)</vt:lpstr>
      <vt:lpstr>MGT-14 (Filing of Resolutions and agreements to the Registrar) </vt:lpstr>
      <vt:lpstr>INC-20A (Declaration for commencement of business)</vt:lpstr>
      <vt:lpstr>INC-20A (Declaration for commencement of business)</vt:lpstr>
      <vt:lpstr>DIR-3 (Application for allotment of Director Identification Number before appointment in an existing company or LLP)</vt:lpstr>
      <vt:lpstr>INC-22 (Notice of situation or change of situation of registered office)</vt:lpstr>
      <vt:lpstr>INC-22 (Notice of situation or change of situation of registered office)</vt:lpstr>
      <vt:lpstr>PAS-3 (Return of Allotment)</vt:lpstr>
      <vt:lpstr>PAS-3 (Return of Allotment)</vt:lpstr>
      <vt:lpstr>SH-7 (Notice to Registrar of any alteration of share capital) </vt:lpstr>
      <vt:lpstr>SH-7 (Notice to Registrar of any alteration of share capital) </vt:lpstr>
      <vt:lpstr>DIR-11 (Notice of resignation of a director to the Registrar )</vt:lpstr>
      <vt:lpstr>INC-28 (Notice of Order of the Court or Tribunal or any other competent authority)</vt:lpstr>
      <vt:lpstr>INC-28 (Notice of Order of the Court or Tribunal or any other competent authority)</vt:lpstr>
      <vt:lpstr>INC-24 (Application for approval of Central Government for change of name)</vt:lpstr>
      <vt:lpstr>DIR-5 (Application for surrender of Director Identification Number)</vt:lpstr>
      <vt:lpstr>INC-23 (Application to the Regional Director for approval to shift the Registered office from one state to another state or from jurisdiction of one Registrar to another Registrar within the same State) </vt:lpstr>
      <vt:lpstr>INC-23 (Application to the Regional Director for approval to shift the Registered office from one state to another state or from jurisdiction of one Registrar to another Registrar within the same State) </vt:lpstr>
      <vt:lpstr>DIR-3C (Intimate information of directors, managing director, manager and secretary  by an Indian company)</vt:lpstr>
      <vt:lpstr>DIR-6 (Intimation of change in particulars of Director/ Designated partner to be given to the Central Government)</vt:lpstr>
      <vt:lpstr>INC-4 (One Person Company - Change in Member/Nominee)</vt:lpstr>
      <vt:lpstr>INC-6 (One Person Company and Private Company - Application for Conversion)</vt:lpstr>
      <vt:lpstr>INC-12 (Application for grant of License to an existing company under Section 8)</vt:lpstr>
      <vt:lpstr>INC-18 (Application to Regional Director for conversion of section 8 company into company of any other kind) </vt:lpstr>
      <vt:lpstr>INC-20 (Intimation to Registrar of revocation/ surrender of license issued under section 8)</vt:lpstr>
      <vt:lpstr>INC-27 (Conversion of public company into private company or private company into public company and Conversion of Unlimited Liability Company into a Company Limited by shares or guarantee or conversion of guarantee company into a company limited by shares) (1/5)</vt:lpstr>
      <vt:lpstr>INC-27 (Conversion of public company into private company or private company into public company and Conversion of Unlimited Liability Company into a Company Limited by shares or guarantee or conversion of guarantee company into a company limited by shares) (1/5)</vt:lpstr>
      <vt:lpstr>NDH-4 (Form for filing application for declaration as Nidhi Company and for updation of status by Nidhis)</vt:lpstr>
      <vt:lpstr>NDH-4 (Form for filing application for declaration as Nidhi Company and for updation of status by Nidhis)</vt:lpstr>
      <vt:lpstr>NDH-2: (Application to Regional Director for various approvals by Nidhi Companies)</vt:lpstr>
      <vt:lpstr>NDH-2: (Application to Regional Director for various approvals by Nidhi Companies)</vt:lpstr>
      <vt:lpstr>MR-1 (Return of appointment of managerial personnel)</vt:lpstr>
      <vt:lpstr>MR-2 (Form of application to the Central Government for approval of appointment of managing director or whole-time director or manager) </vt:lpstr>
      <vt:lpstr>MR-2 (Form of application to the Central Government for approval of appointment of managing director or whole-time director or manager) </vt:lpstr>
      <vt:lpstr>FC-1 : (Information to be filed by foreign company )</vt:lpstr>
      <vt:lpstr>FC-1 : (Information to be filed by foreign company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MCA_Meeting with CAM - v3</dc:title>
  <dc:creator/>
  <cp:keywords>cloud</cp:keywords>
  <cp:lastModifiedBy/>
  <cp:revision>1</cp:revision>
  <dcterms:created xsi:type="dcterms:W3CDTF">2018-05-29T12:33:46Z</dcterms:created>
  <dcterms:modified xsi:type="dcterms:W3CDTF">2023-01-23T11:45:21Z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2322;#cloud|4ff6eca9-7fdb-427e-8d51-1de95ca5de03</vt:lpwstr>
  </property>
  <property fmtid="{D5CDD505-2E9C-101B-9397-08002B2CF9AE}" pid="3" name="EYKEndorsedBy">
    <vt:lpwstr/>
  </property>
  <property fmtid="{D5CDD505-2E9C-101B-9397-08002B2CF9AE}" pid="4" name="_dlc_policyId">
    <vt:lpwstr>/Lists/ContentRequests/Submission</vt:lpwstr>
  </property>
  <property fmtid="{D5CDD505-2E9C-101B-9397-08002B2CF9AE}" pid="5" name="VersionTemplate">
    <vt:lpwstr>22AUG16_SZo_v1</vt:lpwstr>
  </property>
  <property fmtid="{D5CDD505-2E9C-101B-9397-08002B2CF9AE}" pid="6" name="EYKKnowledgeDomainOwner">
    <vt:lpwstr>274;#Advisory - PI - Technology|21f20682-18a2-489f-845f-a621a7464772</vt:lpwstr>
  </property>
  <property fmtid="{D5CDD505-2E9C-101B-9397-08002B2CF9AE}" pid="7" name="ContentTypeId">
    <vt:lpwstr>0x010100826318CDA76982469C2C3CD2CD5847410200FE50EC723BBB4EE093E11CAD7ADFFF7A0018C4691254A94E4D821E09BBE869B76B</vt:lpwstr>
  </property>
  <property fmtid="{D5CDD505-2E9C-101B-9397-08002B2CF9AE}" pid="8" name="EYTargetAudience">
    <vt:lpwstr/>
  </property>
  <property fmtid="{D5CDD505-2E9C-101B-9397-08002B2CF9AE}" pid="9" name="ContentLanguage">
    <vt:lpwstr>5;#English|556a818d-2fa5-4ece-a7c0-2ca1d2dc5c77</vt:lpwstr>
  </property>
  <property fmtid="{D5CDD505-2E9C-101B-9397-08002B2CF9AE}" pid="10" name="CMS_G360Acct">
    <vt:lpwstr>6898;#Aegon N.V.|e88af70c-85a6-4c4f-ba58-8aca6acaecab</vt:lpwstr>
  </property>
  <property fmtid="{D5CDD505-2E9C-101B-9397-08002B2CF9AE}" pid="11" name="EYEndorsement">
    <vt:lpwstr/>
  </property>
  <property fmtid="{D5CDD505-2E9C-101B-9397-08002B2CF9AE}" pid="12" name="ItemRetentionFormula">
    <vt:lpwstr>&lt;formula id="Microsoft.Office.RecordsManagement.PolicyFeatures.Expiration.Formula.BuiltIn"&gt;&lt;number&gt;30&lt;/number&gt;&lt;property&gt;Created&lt;/property&gt;&lt;propertyId&gt;8c06beca-0777-48f7-91c7-6da68bc07b69&lt;/propertyId&gt;&lt;period&gt;days&lt;/period&gt;&lt;/formula&gt;</vt:lpwstr>
  </property>
  <property fmtid="{D5CDD505-2E9C-101B-9397-08002B2CF9AE}" pid="13" name="ServiceLineFunction">
    <vt:lpwstr>946;#Technology Architecture|e70015ad-bf08-4b2f-a9a6-786bf68bd4ff;#2399;#Technology Installation and Configuration|1de81f92-5399-4420-b599-3cfcc1a4697d;#193;#Digital Enterprise Strategy (Corporate and Business Unit Strategy)|5aa776f2-0bef-4eaa-af93-c2ec4e</vt:lpwstr>
  </property>
  <property fmtid="{D5CDD505-2E9C-101B-9397-08002B2CF9AE}" pid="14" name="EYContentType">
    <vt:lpwstr>56;#Proposals|0e2859f4-0935-4a11-8663-d55fd756d7a4</vt:lpwstr>
  </property>
  <property fmtid="{D5CDD505-2E9C-101B-9397-08002B2CF9AE}" pid="15" name="MethodWorkProduct">
    <vt:lpwstr/>
  </property>
  <property fmtid="{D5CDD505-2E9C-101B-9397-08002B2CF9AE}" pid="16" name="_NewReviewCycle">
    <vt:lpwstr/>
  </property>
  <property fmtid="{D5CDD505-2E9C-101B-9397-08002B2CF9AE}" pid="17" name="Template">
    <vt:lpwstr>EYPresentationWideScreen</vt:lpwstr>
  </property>
  <property fmtid="{D5CDD505-2E9C-101B-9397-08002B2CF9AE}" pid="18" name="_docset_NoMedatataSyncRequired">
    <vt:lpwstr>False</vt:lpwstr>
  </property>
  <property fmtid="{D5CDD505-2E9C-101B-9397-08002B2CF9AE}" pid="19" name="EYKRelatedKnowledgeDomain">
    <vt:lpwstr/>
  </property>
  <property fmtid="{D5CDD505-2E9C-101B-9397-08002B2CF9AE}" pid="20" name="GeographicApplicability">
    <vt:lpwstr>8;#EMEIA|f996ef64-9eed-4e53-bc49-92020faa37ae;#447;#Netherlands|17fc7aa8-0f97-4954-b4d2-7940fc38a5b9;#879;#WEM|868699b9-36bf-428b-88f3-02eee747a8ad</vt:lpwstr>
  </property>
  <property fmtid="{D5CDD505-2E9C-101B-9397-08002B2CF9AE}" pid="21" name="Sector">
    <vt:lpwstr>35;#Insurance|5b80bbc8-1abb-48eb-87d6-894c1651c290</vt:lpwstr>
  </property>
  <property fmtid="{D5CDD505-2E9C-101B-9397-08002B2CF9AE}" pid="22" name="EYCommunitySpecificTerms">
    <vt:lpwstr/>
  </property>
  <property fmtid="{D5CDD505-2E9C-101B-9397-08002B2CF9AE}" pid="23" name="EYMarketSegment">
    <vt:lpwstr/>
  </property>
  <property fmtid="{D5CDD505-2E9C-101B-9397-08002B2CF9AE}" pid="24" name="EYIssues">
    <vt:lpwstr>657;#Digital Operations|21c2acc7-3543-4a77-a102-1b52dfe26629;#656;#Digital Strategy|67e0fa77-889b-49a0-8119-9e939023ab81</vt:lpwstr>
  </property>
  <property fmtid="{D5CDD505-2E9C-101B-9397-08002B2CF9AE}" pid="25" name="MethodName">
    <vt:lpwstr/>
  </property>
  <property fmtid="{D5CDD505-2E9C-101B-9397-08002B2CF9AE}" pid="26" name="_dlc_DocIdItemGuid">
    <vt:lpwstr>d50fc1f7-83b1-4417-a587-411074c20dcf</vt:lpwstr>
  </property>
  <property fmtid="{D5CDD505-2E9C-101B-9397-08002B2CF9AE}" pid="27" name="CMS_BusinessApprover">
    <vt:lpwstr/>
  </property>
  <property fmtid="{D5CDD505-2E9C-101B-9397-08002B2CF9AE}" pid="28" name="Order">
    <vt:r8>29193000</vt:r8>
  </property>
  <property fmtid="{D5CDD505-2E9C-101B-9397-08002B2CF9AE}" pid="29" name="xd_ProgID">
    <vt:lpwstr/>
  </property>
  <property fmtid="{D5CDD505-2E9C-101B-9397-08002B2CF9AE}" pid="30" name="EYPolicyScope">
    <vt:lpwstr/>
  </property>
  <property fmtid="{D5CDD505-2E9C-101B-9397-08002B2CF9AE}" pid="31" name="EYPolicyEnablerType">
    <vt:lpwstr/>
  </property>
  <property fmtid="{D5CDD505-2E9C-101B-9397-08002B2CF9AE}" pid="32" name="TemplateUrl">
    <vt:lpwstr/>
  </property>
  <property fmtid="{D5CDD505-2E9C-101B-9397-08002B2CF9AE}" pid="33" name="EYRelatedToThisPolicy">
    <vt:lpwstr/>
  </property>
  <property fmtid="{D5CDD505-2E9C-101B-9397-08002B2CF9AE}" pid="34" name="EYRelatedToOtherPolicies">
    <vt:lpwstr/>
  </property>
  <property fmtid="{D5CDD505-2E9C-101B-9397-08002B2CF9AE}" pid="35" name="kd174ad1ba2c40be8bc55586c5552a31">
    <vt:lpwstr/>
  </property>
  <property fmtid="{D5CDD505-2E9C-101B-9397-08002B2CF9AE}" pid="36" name="e3dc88ec9e8b45adafc193f1d32b9f3c">
    <vt:lpwstr/>
  </property>
  <property fmtid="{D5CDD505-2E9C-101B-9397-08002B2CF9AE}" pid="37" name="EYPolicyRevisionComments">
    <vt:lpwstr/>
  </property>
  <property fmtid="{D5CDD505-2E9C-101B-9397-08002B2CF9AE}" pid="38" name="Presentation">
    <vt:lpwstr>MCA_Meeting with CAM - v3</vt:lpwstr>
  </property>
  <property fmtid="{D5CDD505-2E9C-101B-9397-08002B2CF9AE}" pid="39" name="SlideDescription">
    <vt:lpwstr/>
  </property>
</Properties>
</file>